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78" r:id="rId12"/>
    <p:sldId id="279" r:id="rId13"/>
    <p:sldId id="280" r:id="rId14"/>
    <p:sldId id="281" r:id="rId15"/>
    <p:sldId id="282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5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6E7F0"/>
    <a:srgbClr val="32A6C4"/>
    <a:srgbClr val="D7C7B7"/>
    <a:srgbClr val="DECEB8"/>
    <a:srgbClr val="E9DECF"/>
    <a:srgbClr val="C2B294"/>
    <a:srgbClr val="CFC0AD"/>
    <a:srgbClr val="AF9971"/>
    <a:srgbClr val="D3C7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9251003" y="2904845"/>
            <a:ext cx="2940997" cy="3953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1254868" y="1072497"/>
            <a:ext cx="2238928" cy="173879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006353" y="1522634"/>
            <a:ext cx="817633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6353" y="3993527"/>
            <a:ext cx="81763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0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33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31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77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9786026" y="3623998"/>
            <a:ext cx="2405975" cy="3234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0" y="5663953"/>
            <a:ext cx="1537491" cy="1194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895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0" y="5663953"/>
            <a:ext cx="1537491" cy="11940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3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9786025" y="3623997"/>
            <a:ext cx="2405975" cy="3234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70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7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233996" y="1852257"/>
            <a:ext cx="9738804" cy="45840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80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30" y="1709738"/>
            <a:ext cx="801653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230" y="4589463"/>
            <a:ext cx="80165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7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1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4574151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17849" y="0"/>
            <a:ext cx="4574151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754" y="598249"/>
            <a:ext cx="10784794" cy="5661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145" y="6642207"/>
            <a:ext cx="904672" cy="215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674702"/>
            <a:ext cx="9712171" cy="1113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3996" y="1852257"/>
            <a:ext cx="9721049" cy="401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ng.pngtree.com/thumb_back/fw800/background/20190221/ourmid/pngtree-kind-of-school-equipment-upgrade-stationery-new-semester-new-equipment-image_12578.jpg" TargetMode="External"/><Relationship Id="rId2" Type="http://schemas.openxmlformats.org/officeDocument/2006/relationships/hyperlink" Target="https://png.pngtree.com/thumb_back/fw800/background/20190221/ourmid/pngtree-winter-vacation-cram-school-training-poster-background-education-and-training-image_45005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minus-plus-mus.ucoz.ru/" TargetMode="External"/><Relationship Id="rId5" Type="http://schemas.openxmlformats.org/officeDocument/2006/relationships/hyperlink" Target="https://png.pngtree.com/thumb_back/fw800/background/20190221/ourmid/pngtree-school-season-blackboard-stationery-school-started-image_33405.jpg" TargetMode="External"/><Relationship Id="rId4" Type="http://schemas.openxmlformats.org/officeDocument/2006/relationships/hyperlink" Target="https://png.pngtree.com/thumb_back/fw800/background/20190221/ourmid/pngtree-learn-school-owl-doctor-image_36645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02389" y="799303"/>
            <a:ext cx="8176334" cy="2387600"/>
          </a:xfrm>
        </p:spPr>
        <p:txBody>
          <a:bodyPr/>
          <a:lstStyle/>
          <a:p>
            <a:r>
              <a:rPr lang="ru-RU" dirty="0" smtClean="0"/>
              <a:t>Краткая презентация ООП ДО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1320" y="3186903"/>
            <a:ext cx="8176334" cy="8377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МБОУ – СОШ </a:t>
            </a:r>
            <a:r>
              <a:rPr lang="ru-RU" sz="3200" dirty="0" err="1" smtClean="0"/>
              <a:t>с.Новиковки</a:t>
            </a:r>
            <a:r>
              <a:rPr lang="ru-RU" sz="3200" dirty="0" smtClean="0"/>
              <a:t> </a:t>
            </a:r>
            <a:r>
              <a:rPr lang="ru-RU" sz="3200" dirty="0" err="1" smtClean="0"/>
              <a:t>Асиновского</a:t>
            </a:r>
            <a:r>
              <a:rPr lang="ru-RU" sz="3200" dirty="0" smtClean="0"/>
              <a:t> района Томской области</a:t>
            </a:r>
          </a:p>
          <a:p>
            <a:endParaRPr lang="ru-RU" sz="3200" dirty="0"/>
          </a:p>
          <a:p>
            <a:r>
              <a:rPr lang="ru-RU" sz="1800" dirty="0" smtClean="0"/>
              <a:t>Составитель: Куликова Е.В., руководитель МО учителей начальных классов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Образовательные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Образовательная деятельность выстраивается в соответствии с возрастными особенностями по пяти образовательным областям:</a:t>
            </a:r>
          </a:p>
          <a:p>
            <a:pPr lvl="0"/>
            <a:r>
              <a:rPr lang="ru-RU" dirty="0"/>
              <a:t>«Социально-коммуникативное развитие»;</a:t>
            </a:r>
          </a:p>
          <a:p>
            <a:pPr lvl="0"/>
            <a:r>
              <a:rPr lang="ru-RU" dirty="0"/>
              <a:t>«Познавательное развитие»;</a:t>
            </a:r>
          </a:p>
          <a:p>
            <a:pPr lvl="0"/>
            <a:r>
              <a:rPr lang="ru-RU" dirty="0"/>
              <a:t>«Речевое развитие»;</a:t>
            </a:r>
          </a:p>
          <a:p>
            <a:pPr lvl="0"/>
            <a:r>
              <a:rPr lang="ru-RU" dirty="0"/>
              <a:t>«Художественно-эстетическое развитие»;</a:t>
            </a:r>
          </a:p>
          <a:p>
            <a:pPr lvl="0"/>
            <a:r>
              <a:rPr lang="ru-RU" dirty="0"/>
              <a:t>«Физическое развитие»</a:t>
            </a:r>
          </a:p>
          <a:p>
            <a:endParaRPr lang="ru-RU" dirty="0"/>
          </a:p>
        </p:txBody>
      </p:sp>
      <p:pic>
        <p:nvPicPr>
          <p:cNvPr id="4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8357" y="3992392"/>
            <a:ext cx="2345951" cy="175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74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Социально-коммуникативное развитие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826" y="1538359"/>
            <a:ext cx="9721049" cy="4015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направлено </a:t>
            </a:r>
            <a:r>
              <a:rPr lang="ru-RU" dirty="0"/>
              <a:t>на усвоение норм и ценностей, принятых в обществе, включая моральные и  нравственные ценности; развитие общения и взаимодействия ребенка со взрослыми и сверстниками; становление самостоятельности, целенаправленности </a:t>
            </a:r>
            <a:r>
              <a:rPr lang="ru-RU" dirty="0" err="1"/>
              <a:t>саморегуляции</a:t>
            </a:r>
            <a:r>
              <a:rPr lang="ru-RU" dirty="0"/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дошкольной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96" b="100000" l="29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8358" y="3976806"/>
            <a:ext cx="2545564" cy="1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4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Познавательное развитие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6821" y="1693035"/>
            <a:ext cx="9522030" cy="40158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предполагает </a:t>
            </a:r>
            <a:r>
              <a:rPr lang="ru-RU" dirty="0"/>
              <a:t>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особенностях ее природы, многообразии стран и народов мира.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96" b="100000" l="29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8358" y="3976806"/>
            <a:ext cx="2545564" cy="1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8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Речевое развитие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720" y="1552006"/>
            <a:ext cx="9144000" cy="40158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включает </a:t>
            </a:r>
            <a:r>
              <a:rPr lang="ru-RU" dirty="0"/>
              <a:t>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литературы; формирование звуковой аналитико-синтетической активности как предпосылки обучения грамоте.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96" b="100000" l="29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8358" y="3976806"/>
            <a:ext cx="2545564" cy="1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1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Художественно-эстетическое развитие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477" y="1470120"/>
            <a:ext cx="9348717" cy="4015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предполагает </a:t>
            </a:r>
            <a:r>
              <a:rPr lang="ru-RU" dirty="0"/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активности детей (изобразительной, конструктивно-модельной, музыкальной и др.)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876" y="4959897"/>
            <a:ext cx="2288915" cy="10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874" y="824827"/>
            <a:ext cx="9712171" cy="6627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Физическое развитие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996" y="1487607"/>
            <a:ext cx="9721049" cy="43805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включает </a:t>
            </a:r>
            <a:r>
              <a:rPr lang="ru-RU" dirty="0"/>
              <a:t>приобретение опыта в следующих видах деятельности: двигательной, в том числе связанной с выполнением упражнений, направленных на развитие таких  физических  качеств,  как  координация  и  гибкость;  </a:t>
            </a:r>
            <a:r>
              <a:rPr lang="ru-RU" dirty="0" smtClean="0"/>
              <a:t>способствующих  </a:t>
            </a:r>
            <a:r>
              <a:rPr lang="ru-RU" dirty="0"/>
              <a:t>правильному формированию опорно-двигательной системы организма, развитию равновесия, координации движения,  крупной  и  мелкой  моторики  обеих  рук,  а  также  с  правильным,  не  наносящим ущерба организму, выполнением основных движений (ходьба, бег, мягкие прыжки, повороты в  обе  стороны</a:t>
            </a:r>
            <a:r>
              <a:rPr lang="ru-RU" dirty="0" smtClean="0"/>
              <a:t>),  </a:t>
            </a:r>
            <a:r>
              <a:rPr lang="ru-RU" dirty="0"/>
              <a:t>формирование  начальных  представлений  о  некоторых  видах  спорта, овладение  подвижными  играми  с  правилами</a:t>
            </a:r>
            <a:r>
              <a:rPr lang="ru-RU" dirty="0" smtClean="0"/>
              <a:t>;  </a:t>
            </a:r>
            <a:r>
              <a:rPr lang="ru-RU" dirty="0"/>
              <a:t>становление  целенаправленности  и </a:t>
            </a:r>
            <a:r>
              <a:rPr lang="ru-RU" dirty="0" err="1"/>
              <a:t>саморегуляции</a:t>
            </a:r>
            <a:r>
              <a:rPr lang="ru-RU" dirty="0"/>
              <a:t> в  двигательной  сфере;  </a:t>
            </a:r>
            <a:r>
              <a:rPr lang="ru-RU" dirty="0" smtClean="0"/>
              <a:t>становление  </a:t>
            </a:r>
            <a:r>
              <a:rPr lang="ru-RU" dirty="0"/>
              <a:t>ценностей  здорового  образа  жизни,  овладение  его элементарными  нормами  и  правилами  (в  питании,  двигательном  режиме,  закаливании,  при формировании полезных привычек и др.)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89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91" y="1128926"/>
            <a:ext cx="9493145" cy="4015883"/>
          </a:xfrm>
        </p:spPr>
        <p:txBody>
          <a:bodyPr/>
          <a:lstStyle/>
          <a:p>
            <a:r>
              <a:rPr lang="ru-RU" dirty="0"/>
              <a:t>Учебный год  начинается с </a:t>
            </a:r>
            <a:r>
              <a:rPr lang="ru-RU" sz="4000" dirty="0"/>
              <a:t>1</a:t>
            </a:r>
            <a:r>
              <a:rPr lang="ru-RU" dirty="0"/>
              <a:t> сентября и заканчивается </a:t>
            </a:r>
            <a:r>
              <a:rPr lang="ru-RU" sz="4000" dirty="0"/>
              <a:t>31</a:t>
            </a:r>
            <a:r>
              <a:rPr lang="ru-RU" dirty="0"/>
              <a:t> мая. В каникулярное время и в летние месяцы НОД не осуществляется. В это время проводятся оздоровительные мероприятия с детьми: спортивные и подвижные игры, спортивные праздники, развлечения, экскурсии и др.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8514" y="3326640"/>
            <a:ext cx="3416490" cy="256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02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664" y="1586120"/>
            <a:ext cx="2036685" cy="3575714"/>
          </a:xfrm>
        </p:spPr>
        <p:txBody>
          <a:bodyPr>
            <a:normAutofit/>
          </a:bodyPr>
          <a:lstStyle/>
          <a:p>
            <a:pPr lvl="0"/>
            <a:r>
              <a:rPr lang="ru-RU" altLang="zh-CN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Режим дня группы </a:t>
            </a:r>
            <a:r>
              <a:rPr lang="ru-RU" altLang="zh-CN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сокращён- </a:t>
            </a:r>
            <a:r>
              <a:rPr lang="ru-RU" altLang="zh-CN" sz="28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ного</a:t>
            </a:r>
            <a:r>
              <a:rPr lang="ru-RU" altLang="zh-CN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zh-CN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дня </a:t>
            </a:r>
            <a:r>
              <a:rPr lang="ru-RU" altLang="zh-CN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altLang="zh-CN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567779"/>
              </p:ext>
            </p:extLst>
          </p:nvPr>
        </p:nvGraphicFramePr>
        <p:xfrm>
          <a:off x="3630305" y="1018879"/>
          <a:ext cx="6414449" cy="4767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6596">
                  <a:extLst>
                    <a:ext uri="{9D8B030D-6E8A-4147-A177-3AD203B41FA5}">
                      <a16:colId xmlns:a16="http://schemas.microsoft.com/office/drawing/2014/main" xmlns="" val="2118135308"/>
                    </a:ext>
                  </a:extLst>
                </a:gridCol>
                <a:gridCol w="846162">
                  <a:extLst>
                    <a:ext uri="{9D8B030D-6E8A-4147-A177-3AD203B41FA5}">
                      <a16:colId xmlns:a16="http://schemas.microsoft.com/office/drawing/2014/main" xmlns="" val="3242221479"/>
                    </a:ext>
                  </a:extLst>
                </a:gridCol>
                <a:gridCol w="722895">
                  <a:extLst>
                    <a:ext uri="{9D8B030D-6E8A-4147-A177-3AD203B41FA5}">
                      <a16:colId xmlns:a16="http://schemas.microsoft.com/office/drawing/2014/main" xmlns="" val="1497342836"/>
                    </a:ext>
                  </a:extLst>
                </a:gridCol>
                <a:gridCol w="2388796">
                  <a:extLst>
                    <a:ext uri="{9D8B030D-6E8A-4147-A177-3AD203B41FA5}">
                      <a16:colId xmlns:a16="http://schemas.microsoft.com/office/drawing/2014/main" xmlns="" val="2524592570"/>
                    </a:ext>
                  </a:extLst>
                </a:gridCol>
              </a:tblGrid>
              <a:tr h="2694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Режимные моменты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Разновозрастная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группа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Подготовительная к школе группа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6656957"/>
                  </a:ext>
                </a:extLst>
              </a:tr>
              <a:tr h="404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Младшая </a:t>
                      </a:r>
                      <a:endParaRPr lang="ru-RU" sz="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Средняя </a:t>
                      </a:r>
                      <a:endParaRPr lang="ru-RU" sz="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134934"/>
                  </a:ext>
                </a:extLst>
              </a:tr>
              <a:tr h="182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Приём детей, свободная игра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08:00 – 08:50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08:00 – 08:50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3632987691"/>
                  </a:ext>
                </a:extLst>
              </a:tr>
              <a:tr h="182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Утренняя гимнастика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08:50 – 09:00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08:50 – 09:00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1863258119"/>
                  </a:ext>
                </a:extLst>
              </a:tr>
              <a:tr h="182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Подготовка к завтраку, завтрак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09:00 – 09:20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09:00 – 09:20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2588905573"/>
                  </a:ext>
                </a:extLst>
              </a:tr>
              <a:tr h="182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Утренний круг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09:20 – 09.40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09:20 – 09.40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70608414"/>
                  </a:ext>
                </a:extLst>
              </a:tr>
              <a:tr h="80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Подготовка к занятиям, занятия (включая перерывы)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09:40 – 11:00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занятие -  09:40 – 10:00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занятие -  10:10 – 10:25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занятие -  10:40 – 11:00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09:40 – 11:30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занятие -  09:40 – 10:10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занятие -  10:20 – 10:50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занятие -  11:00 – 11:30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932434273"/>
                  </a:ext>
                </a:extLst>
              </a:tr>
              <a:tr h="182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Подготовка к прогулке, прогулка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11:00 – 12:20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11:30 – 12:30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1242907779"/>
                  </a:ext>
                </a:extLst>
              </a:tr>
              <a:tr h="182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Подготовка к обеду. Обед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12:20 – 13:00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12:30 – 13:00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4165293850"/>
                  </a:ext>
                </a:extLst>
              </a:tr>
              <a:tr h="365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Подготовка ко сну, чтение перед сном, дневной сон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13:00 – 15:00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13:00 – 15:00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2294821411"/>
                  </a:ext>
                </a:extLst>
              </a:tr>
              <a:tr h="365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Постепенный подъём, воздушные, водные процедуры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15:00 – 15:20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15:00 – 15:10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1079240910"/>
                  </a:ext>
                </a:extLst>
              </a:tr>
              <a:tr h="182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Подготовка к полднику, полдник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15:20 – 15:35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15:10 – 15:30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2538879816"/>
                  </a:ext>
                </a:extLst>
              </a:tr>
              <a:tr h="547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Игры, кружки, досуг. Индивидуальная коррекционная работа воспитателя с детьми.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15:35 – 16:00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15:30 – 16:00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3970894364"/>
                  </a:ext>
                </a:extLst>
              </a:tr>
              <a:tr h="182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Вечерний круг(рефлексия)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16:00 – 16:10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16:00 – 16:10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2836524218"/>
                  </a:ext>
                </a:extLst>
              </a:tr>
              <a:tr h="182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Подготовка к прогулке, прогулка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16:10 – 16:40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16:10 – 16:40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2889745095"/>
                  </a:ext>
                </a:extLst>
              </a:tr>
              <a:tr h="365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Возвращение с прогулки, уход детей домой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16:40 – 17:00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16:40 – 17:00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048" marR="47048" marT="0" marB="0"/>
                </a:tc>
                <a:extLst>
                  <a:ext uri="{0D108BD9-81ED-4DB2-BD59-A6C34878D82A}">
                    <a16:rowId xmlns:a16="http://schemas.microsoft.com/office/drawing/2014/main" xmlns="" val="51611057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6663" y="252782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0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582" y="1247907"/>
            <a:ext cx="9580463" cy="458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Учебный план группы сокращенного дня пребывания </a:t>
            </a:r>
            <a:r>
              <a:rPr lang="ru-RU" sz="2700" b="1" dirty="0" smtClean="0"/>
              <a:t>детей</a:t>
            </a:r>
            <a:r>
              <a:rPr lang="ru-RU" sz="2700" dirty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b="1" dirty="0" smtClean="0"/>
              <a:t>(5-дневная </a:t>
            </a:r>
            <a:r>
              <a:rPr lang="ru-RU" sz="2000" b="1" dirty="0"/>
              <a:t>неделя)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2879287"/>
              </p:ext>
            </p:extLst>
          </p:nvPr>
        </p:nvGraphicFramePr>
        <p:xfrm>
          <a:off x="2729552" y="1476938"/>
          <a:ext cx="5957919" cy="41649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80990">
                  <a:extLst>
                    <a:ext uri="{9D8B030D-6E8A-4147-A177-3AD203B41FA5}">
                      <a16:colId xmlns:a16="http://schemas.microsoft.com/office/drawing/2014/main" xmlns="" val="726378958"/>
                    </a:ext>
                  </a:extLst>
                </a:gridCol>
                <a:gridCol w="3365139">
                  <a:extLst>
                    <a:ext uri="{9D8B030D-6E8A-4147-A177-3AD203B41FA5}">
                      <a16:colId xmlns:a16="http://schemas.microsoft.com/office/drawing/2014/main" xmlns="" val="1925167151"/>
                    </a:ext>
                  </a:extLst>
                </a:gridCol>
                <a:gridCol w="693843">
                  <a:extLst>
                    <a:ext uri="{9D8B030D-6E8A-4147-A177-3AD203B41FA5}">
                      <a16:colId xmlns:a16="http://schemas.microsoft.com/office/drawing/2014/main" xmlns="" val="1885656071"/>
                    </a:ext>
                  </a:extLst>
                </a:gridCol>
                <a:gridCol w="517947">
                  <a:extLst>
                    <a:ext uri="{9D8B030D-6E8A-4147-A177-3AD203B41FA5}">
                      <a16:colId xmlns:a16="http://schemas.microsoft.com/office/drawing/2014/main" xmlns="" val="3316339524"/>
                    </a:ext>
                  </a:extLst>
                </a:gridCol>
              </a:tblGrid>
              <a:tr h="356886">
                <a:tc rowSpan="2"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Образовательная область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Образовательная деятельность</a:t>
                      </a:r>
                      <a:endParaRPr lang="ru-RU" sz="1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Количество НОД</a:t>
                      </a:r>
                      <a:endParaRPr lang="ru-RU" sz="1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7231702"/>
                  </a:ext>
                </a:extLst>
              </a:tr>
              <a:tr h="239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неделя</a:t>
                      </a:r>
                      <a:endParaRPr lang="ru-RU" sz="1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674953"/>
                  </a:ext>
                </a:extLst>
              </a:tr>
              <a:tr h="535329"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Познавательное развитие: 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Формирование элементарных математических представлений. 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Ознакомление с окружающим миром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5337577"/>
                  </a:ext>
                </a:extLst>
              </a:tr>
              <a:tr h="535329"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Речевое развитие. 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Развитие речи, основы грамотности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Приобщение к художественной литературе (Коммуникация)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446219"/>
                  </a:ext>
                </a:extLst>
              </a:tr>
              <a:tr h="892215"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Художественно – эстетическое развитие: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Изобразительная деятельность: 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Рисование.  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Лепка.  Аппликация. Ручной труд.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Музыкальная деятельность: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Музыка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8978852"/>
                  </a:ext>
                </a:extLst>
              </a:tr>
              <a:tr h="713772"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Физическое развитие.</a:t>
                      </a:r>
                      <a:endParaRPr lang="ru-RU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Формирование начальных представлений о здоровом образе жизни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в помещении</a:t>
                      </a:r>
                    </a:p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на прогулке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</a:p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5979603"/>
                  </a:ext>
                </a:extLst>
              </a:tr>
              <a:tr h="713772"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Социально – коммуникативное развитие  </a:t>
                      </a:r>
                      <a:endParaRPr lang="ru-RU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Развитие коммуникативных, регуляторных способностей; формирование социальных представлений, умений и навыков (в ходе интеграции)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6972"/>
                  </a:ext>
                </a:extLst>
              </a:tr>
              <a:tr h="178443">
                <a:tc gridSpan="2">
                  <a:txBody>
                    <a:bodyPr/>
                    <a:lstStyle/>
                    <a:p>
                      <a:pPr marL="64770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Общее количество часов:</a:t>
                      </a:r>
                      <a:endParaRPr lang="ru-RU" sz="11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1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396</a:t>
                      </a:r>
                      <a:endParaRPr lang="ru-RU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890" marR="2389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42074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96" b="100000" l="29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5565" y="4190223"/>
            <a:ext cx="2379480" cy="18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1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Взаимодействие с семьями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Семья является институтом первичной социализации и образования, который оказывает большое влияние на развитие ребенка в младенческом, раннем и дошкольном возрасте. Педагоги учитывают в своей работе такие факторы, как условия жизни в семье, состав семьи, ее ценности и традиции, а также уважают и признают способности и достижения  родителей (законных представителей) в деле воспитания и развития их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96" b="100000" l="29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8358" y="3976806"/>
            <a:ext cx="2545564" cy="1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61292" y="1633892"/>
            <a:ext cx="9438553" cy="4015883"/>
          </a:xfrm>
        </p:spPr>
        <p:txBody>
          <a:bodyPr/>
          <a:lstStyle/>
          <a:p>
            <a:pPr marL="273050" indent="0" algn="ctr">
              <a:buNone/>
            </a:pPr>
            <a:r>
              <a:rPr lang="ru-RU" sz="3600" dirty="0"/>
              <a:t>Краткая презентация </a:t>
            </a:r>
            <a:r>
              <a:rPr lang="ru-RU" sz="3600" dirty="0" smtClean="0"/>
              <a:t>Основной образовательной </a:t>
            </a:r>
            <a:r>
              <a:rPr lang="ru-RU" sz="3600" dirty="0"/>
              <a:t>п</a:t>
            </a:r>
            <a:r>
              <a:rPr lang="ru-RU" sz="3600" dirty="0" smtClean="0"/>
              <a:t>рограммы </a:t>
            </a:r>
            <a:r>
              <a:rPr lang="ru-RU" sz="3600" dirty="0"/>
              <a:t>дошкольного образования (ООП ДО</a:t>
            </a:r>
            <a:r>
              <a:rPr lang="ru-RU" sz="3600" dirty="0" smtClean="0"/>
              <a:t>) </a:t>
            </a:r>
            <a:r>
              <a:rPr lang="ru-RU" dirty="0" smtClean="0"/>
              <a:t>ориентирована на родителей (законных представителей) детей, посещающих группы  сокращённого дня пребывания в МБОУ – СОШ </a:t>
            </a:r>
            <a:r>
              <a:rPr lang="ru-RU" dirty="0" err="1" smtClean="0"/>
              <a:t>с.Новиковки</a:t>
            </a:r>
            <a:r>
              <a:rPr lang="ru-RU" dirty="0" smtClean="0"/>
              <a:t> </a:t>
            </a:r>
            <a:r>
              <a:rPr lang="ru-RU" dirty="0" err="1" smtClean="0"/>
              <a:t>Асиновского</a:t>
            </a:r>
            <a:r>
              <a:rPr lang="ru-RU" dirty="0" smtClean="0"/>
              <a:t> района Томской области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 с семьями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Обмен  информацией о ребенке является основой для воспитательного партнерства между  </a:t>
            </a:r>
            <a:r>
              <a:rPr lang="ru-RU" dirty="0" smtClean="0"/>
              <a:t>родителями (</a:t>
            </a:r>
            <a:r>
              <a:rPr lang="ru-RU" dirty="0"/>
              <a:t>законными представителями) и воспитателями, то есть для открытого,  доверительного и интенсивного сотрудничества обеих сторон в общем деле образования и  воспитания детей. Партнерство означает, что отношения обеих сторон строятся на основе совместной  ответственности за воспитание детей, а также подразумевает, что семья и Организация равноправны, преследуют одни и те же цели и сотрудничают для их  достижения.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4439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968991"/>
            <a:ext cx="9712171" cy="477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Взаимодействие с семьями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996" y="1446663"/>
            <a:ext cx="9721049" cy="442147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Формы работы с родителями:  </a:t>
            </a:r>
            <a:endParaRPr lang="ru-RU" dirty="0"/>
          </a:p>
          <a:p>
            <a:pPr lvl="0"/>
            <a:r>
              <a:rPr lang="ru-RU" dirty="0"/>
              <a:t>общие родительские собрания; </a:t>
            </a:r>
          </a:p>
          <a:p>
            <a:pPr lvl="0"/>
            <a:r>
              <a:rPr lang="ru-RU" dirty="0"/>
              <a:t>педагогические беседы, консультации для родителей (индивидуальные и групповые);       </a:t>
            </a:r>
          </a:p>
          <a:p>
            <a:pPr lvl="0"/>
            <a:r>
              <a:rPr lang="ru-RU" dirty="0"/>
              <a:t>Дни открытых дверей; </a:t>
            </a:r>
          </a:p>
          <a:p>
            <a:pPr lvl="0"/>
            <a:r>
              <a:rPr lang="ru-RU" dirty="0" smtClean="0"/>
              <a:t>совместные </a:t>
            </a:r>
            <a:r>
              <a:rPr lang="ru-RU" dirty="0"/>
              <a:t>занятия, досуги, индивидуальные поручения, субботники, собрания-дискуссии, оформление информационных стендов, организация выставок детского творчества, информационные листки, фотовыставки в группе; </a:t>
            </a:r>
          </a:p>
          <a:p>
            <a:pPr lvl="0"/>
            <a:r>
              <a:rPr lang="ru-RU" dirty="0"/>
              <a:t>консультации по вопросам адаптации ребенка к детскому саду;  </a:t>
            </a:r>
          </a:p>
          <a:p>
            <a:pPr lvl="0"/>
            <a:r>
              <a:rPr lang="ru-RU" dirty="0"/>
              <a:t>составление банка данных о семьях воспитанников; </a:t>
            </a:r>
          </a:p>
          <a:p>
            <a:pPr lvl="0"/>
            <a:r>
              <a:rPr lang="ru-RU" dirty="0"/>
              <a:t>создание и поддержка традиций проведения совместно с родителями праздников, мероприятий и досугов.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96" b="100000" l="29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1446" y="4373777"/>
            <a:ext cx="2093599" cy="16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1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968991"/>
            <a:ext cx="9712171" cy="477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Взаимодействие с семьями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996" y="1446663"/>
            <a:ext cx="9721049" cy="4421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Методы </a:t>
            </a:r>
            <a:r>
              <a:rPr lang="ru-RU" b="1" dirty="0"/>
              <a:t>изучения семьи:  </a:t>
            </a:r>
          </a:p>
          <a:p>
            <a:pPr lvl="0"/>
            <a:r>
              <a:rPr lang="ru-RU" dirty="0"/>
              <a:t>анкетирование родителей; </a:t>
            </a:r>
          </a:p>
          <a:p>
            <a:pPr lvl="0"/>
            <a:r>
              <a:rPr lang="ru-RU" dirty="0"/>
              <a:t>беседы с родителями;  </a:t>
            </a:r>
          </a:p>
          <a:p>
            <a:pPr lvl="0"/>
            <a:r>
              <a:rPr lang="ru-RU" dirty="0"/>
              <a:t>беседы с детьми;  </a:t>
            </a:r>
          </a:p>
          <a:p>
            <a:pPr lvl="0"/>
            <a:r>
              <a:rPr lang="ru-RU" dirty="0"/>
              <a:t>наблюдение за ребенком. </a:t>
            </a:r>
          </a:p>
          <a:p>
            <a:endParaRPr lang="ru-RU" dirty="0"/>
          </a:p>
        </p:txBody>
      </p:sp>
      <p:pic>
        <p:nvPicPr>
          <p:cNvPr id="4" name="Picture 4" descr="C:\Users\НАТАЛЬЯ\Desktop\depositphotos_47983377-Parents-teacher-meeting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520" y="2618406"/>
            <a:ext cx="4648200" cy="309691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5801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968991"/>
            <a:ext cx="9712171" cy="47767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Вовлечение родителей в совместную деятельность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996" y="1446663"/>
            <a:ext cx="9721049" cy="4421477"/>
          </a:xfrm>
        </p:spPr>
        <p:txBody>
          <a:bodyPr>
            <a:normAutofit fontScale="92500"/>
          </a:bodyPr>
          <a:lstStyle/>
          <a:p>
            <a:pPr lvl="0"/>
            <a:r>
              <a:rPr lang="ru-RU" i="1" dirty="0"/>
              <a:t>Информационно-аналитическое направление</a:t>
            </a:r>
            <a:r>
              <a:rPr lang="ru-RU" dirty="0"/>
              <a:t> включает в себя выявление интересов, потребностей, запросов родителей, уровня их педагогической грамотности. </a:t>
            </a:r>
          </a:p>
          <a:p>
            <a:pPr marL="0" indent="0">
              <a:buNone/>
            </a:pPr>
            <a:r>
              <a:rPr lang="ru-RU" sz="2600" dirty="0"/>
              <a:t>Используемые формы работы: анкетирование, </a:t>
            </a:r>
            <a:r>
              <a:rPr lang="ru-RU" sz="2600" dirty="0" smtClean="0"/>
              <a:t>беседы, социологические опросы.  </a:t>
            </a:r>
            <a:endParaRPr lang="ru-RU" sz="2600" dirty="0"/>
          </a:p>
          <a:p>
            <a:pPr lvl="0"/>
            <a:r>
              <a:rPr lang="ru-RU" i="1" dirty="0"/>
              <a:t>Наглядно-информационное направление </a:t>
            </a:r>
            <a:r>
              <a:rPr lang="ru-RU" dirty="0"/>
              <a:t>знакомит родителей с работой дошкольного учреждения, особенностями воспитания детей, формирование у родителей знаний о воспитании и развитии детей. </a:t>
            </a:r>
          </a:p>
          <a:p>
            <a:pPr marL="0" indent="0">
              <a:buNone/>
            </a:pPr>
            <a:r>
              <a:rPr lang="ru-RU" sz="2600" dirty="0"/>
              <a:t>Используемые формы и методы работы с родителями: родительские уголки, информационные проспекты для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57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968991"/>
            <a:ext cx="9712171" cy="47767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Вовлечение родителей в совместную деятельность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751" y="1692323"/>
            <a:ext cx="9721049" cy="442147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i="1" dirty="0"/>
              <a:t>Познавательное направление </a:t>
            </a:r>
            <a:r>
              <a:rPr lang="ru-RU" sz="3000" dirty="0"/>
              <a:t>обогащает родителей знаниями в вопросах воспитания детей дошкольного возраста и формирует у родителей практические навыки воспитания детей. Педагогическое сопровождение семьи на всех этапах дошкольного детства, делает родителей действительно равно ответственными участниками образовательного процесса. </a:t>
            </a:r>
          </a:p>
          <a:p>
            <a:pPr marL="0" indent="0">
              <a:buNone/>
            </a:pPr>
            <a:r>
              <a:rPr lang="ru-RU" sz="2600" dirty="0"/>
              <a:t>Используемые формы и методы работы с родителями: общие и групповые родительские собрания, консультации, занятия с участием родителей, выставки детских работ, изготовленных вместе с родителями, Дни открытых дверей, участие родителей в подготовке и проведении праздников, досугов, совместное создание предметно-развивающей среды.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9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968991"/>
            <a:ext cx="9712171" cy="47767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Вовлечение родителей в совместную деятельность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7978" y="1610436"/>
            <a:ext cx="9434446" cy="4421477"/>
          </a:xfrm>
        </p:spPr>
        <p:txBody>
          <a:bodyPr>
            <a:normAutofit/>
          </a:bodyPr>
          <a:lstStyle/>
          <a:p>
            <a:pPr lvl="0"/>
            <a:r>
              <a:rPr lang="ru-RU" sz="2600" i="1" dirty="0"/>
              <a:t>Досуговое направление</a:t>
            </a:r>
            <a:r>
              <a:rPr lang="ru-RU" sz="2600" dirty="0"/>
              <a:t> используется для установления эмоционального контакта между педагогами, родителями, детьми. Совместное мероприятие позволяет родителям: увидеть изнутри проблемы своего ребенка, трудности во взаимоотношениях; </a:t>
            </a:r>
            <a:endParaRPr lang="ru-RU" sz="2600" dirty="0" smtClean="0"/>
          </a:p>
          <a:p>
            <a:pPr marL="273050" lvl="0" indent="0">
              <a:buNone/>
            </a:pPr>
            <a:r>
              <a:rPr lang="ru-RU" sz="2600" dirty="0" smtClean="0"/>
              <a:t>апробировать </a:t>
            </a:r>
            <a:r>
              <a:rPr lang="ru-RU" sz="2600" dirty="0"/>
              <a:t>разные подходы; </a:t>
            </a:r>
            <a:endParaRPr lang="ru-RU" sz="2600" dirty="0" smtClean="0"/>
          </a:p>
          <a:p>
            <a:pPr marL="273050" lvl="0" indent="0">
              <a:buNone/>
            </a:pPr>
            <a:r>
              <a:rPr lang="ru-RU" sz="2600" dirty="0" smtClean="0"/>
              <a:t>посмотреть</a:t>
            </a:r>
            <a:r>
              <a:rPr lang="ru-RU" sz="2600" dirty="0"/>
              <a:t>, как это делают другие, </a:t>
            </a:r>
            <a:endParaRPr lang="ru-RU" sz="2600" dirty="0" smtClean="0"/>
          </a:p>
          <a:p>
            <a:pPr marL="273050" lvl="0" indent="0">
              <a:buNone/>
            </a:pPr>
            <a:r>
              <a:rPr lang="ru-RU" sz="2600" dirty="0" smtClean="0"/>
              <a:t>то </a:t>
            </a:r>
            <a:r>
              <a:rPr lang="ru-RU" sz="2600" dirty="0"/>
              <a:t>есть приобрести опыт </a:t>
            </a:r>
            <a:r>
              <a:rPr lang="ru-RU" sz="2600" dirty="0" err="1" smtClean="0"/>
              <a:t>взаимодей</a:t>
            </a:r>
            <a:r>
              <a:rPr lang="ru-RU" sz="2600" dirty="0" smtClean="0"/>
              <a:t>-</a:t>
            </a:r>
          </a:p>
          <a:p>
            <a:pPr marL="273050" lvl="0" indent="0">
              <a:buNone/>
            </a:pPr>
            <a:r>
              <a:rPr lang="ru-RU" sz="2600" dirty="0" err="1" smtClean="0"/>
              <a:t>ствия</a:t>
            </a:r>
            <a:r>
              <a:rPr lang="ru-RU" sz="2600" dirty="0" smtClean="0"/>
              <a:t> </a:t>
            </a:r>
            <a:r>
              <a:rPr lang="ru-RU" sz="2600" dirty="0"/>
              <a:t>не только со своим ребенком, </a:t>
            </a:r>
            <a:endParaRPr lang="ru-RU" sz="2600" dirty="0" smtClean="0"/>
          </a:p>
          <a:p>
            <a:pPr marL="273050" lvl="0" indent="0">
              <a:buNone/>
            </a:pPr>
            <a:r>
              <a:rPr lang="ru-RU" sz="2600" dirty="0" smtClean="0"/>
              <a:t>но </a:t>
            </a:r>
            <a:r>
              <a:rPr lang="ru-RU" sz="2600" dirty="0"/>
              <a:t>и с родительской общественностью в целом.  </a:t>
            </a:r>
          </a:p>
          <a:p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9093" y="3199406"/>
            <a:ext cx="3348865" cy="221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92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625" y="4277711"/>
            <a:ext cx="9712171" cy="111351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175" y="1316881"/>
            <a:ext cx="5517676" cy="283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74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811369"/>
            <a:ext cx="9712171" cy="9768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ИНФОРМАЦИОННЫЕ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hlinkClick r:id="rId2"/>
              </a:rPr>
              <a:t>Здания-карандаши, книги</a:t>
            </a:r>
            <a:endParaRPr lang="ru-RU" sz="2400" dirty="0" smtClean="0"/>
          </a:p>
          <a:p>
            <a:r>
              <a:rPr lang="ru-RU" sz="2400" dirty="0">
                <a:hlinkClick r:id="rId3"/>
              </a:rPr>
              <a:t>Рамка</a:t>
            </a:r>
            <a:endParaRPr lang="en-US" sz="2400" dirty="0"/>
          </a:p>
          <a:p>
            <a:r>
              <a:rPr lang="ru-RU" sz="2400" dirty="0" smtClean="0">
                <a:hlinkClick r:id="rId4"/>
              </a:rPr>
              <a:t>Умный </a:t>
            </a:r>
            <a:r>
              <a:rPr lang="ru-RU" sz="2400" dirty="0">
                <a:hlinkClick r:id="rId4"/>
              </a:rPr>
              <a:t>филин и сова</a:t>
            </a:r>
            <a:endParaRPr lang="ru-RU" sz="2400" dirty="0"/>
          </a:p>
          <a:p>
            <a:r>
              <a:rPr lang="ru-RU" sz="2400" dirty="0" smtClean="0">
                <a:hlinkClick r:id="rId5"/>
              </a:rPr>
              <a:t>Фон</a:t>
            </a:r>
            <a:endParaRPr lang="ru-RU" sz="2400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1400" dirty="0" smtClean="0">
                <a:latin typeface="AGReverance" pitchFamily="2" charset="0"/>
              </a:rPr>
              <a:t>На </a:t>
            </a:r>
            <a:r>
              <a:rPr lang="ru-RU" sz="1400" dirty="0">
                <a:latin typeface="AGReverance" pitchFamily="2" charset="0"/>
              </a:rPr>
              <a:t>момент создания шаблона все ссылки являются активными</a:t>
            </a:r>
          </a:p>
          <a:p>
            <a:pPr marL="0" indent="0" algn="ctr">
              <a:buNone/>
            </a:pPr>
            <a:r>
              <a:rPr lang="ru-RU" sz="1400" dirty="0">
                <a:latin typeface="AGReverance" pitchFamily="2" charset="0"/>
              </a:rPr>
              <a:t>Вы можете использовать данное оформление для создания своих презентаций, но должны указать источники и автора шаблона</a:t>
            </a:r>
          </a:p>
          <a:p>
            <a:pPr marL="0" indent="0" algn="ctr">
              <a:buNone/>
            </a:pPr>
            <a:r>
              <a:rPr lang="ru-RU" sz="1400" dirty="0">
                <a:latin typeface="AGReverance" pitchFamily="2" charset="0"/>
              </a:rPr>
              <a:t>Автор шаблона: Полшкова Виктория Валерьяновна, педагог дополнительного образования МАОУ ДО ЦРТДиЮ Каменского района Пензенской области</a:t>
            </a:r>
          </a:p>
          <a:p>
            <a:pPr marL="0" indent="0" algn="ctr">
              <a:buNone/>
            </a:pPr>
            <a:r>
              <a:rPr lang="ru-RU" sz="1400" dirty="0" smtClean="0">
                <a:latin typeface="AGReverance" pitchFamily="2" charset="0"/>
              </a:rPr>
              <a:t>Сайт </a:t>
            </a:r>
            <a:r>
              <a:rPr lang="en-US" sz="1400" dirty="0" smtClean="0">
                <a:latin typeface="AGReverance" pitchFamily="2" charset="0"/>
                <a:hlinkClick r:id="rId6"/>
              </a:rPr>
              <a:t>http://minus-plus-mus.ucoz.ru/</a:t>
            </a:r>
            <a:r>
              <a:rPr lang="ru-RU" sz="1400" dirty="0" smtClean="0">
                <a:latin typeface="AGReverance" pitchFamily="2" charset="0"/>
              </a:rPr>
              <a:t>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AGReverance" pitchFamily="2" charset="0"/>
              </a:rPr>
              <a:t>© Полшкова В.В., 2019</a:t>
            </a:r>
            <a:endParaRPr lang="ru-RU" sz="1400" dirty="0" smtClean="0">
              <a:latin typeface="AGRevera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1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2198" y="1436050"/>
            <a:ext cx="930777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Программа разработана в соответствии 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ФГОС ДО, на основе примерной основной образовательной программы дошкольного образования,</a:t>
            </a:r>
            <a:r>
              <a:rPr lang="ru-RU" altLang="ru-R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одобренной решением федерального учебно-методического объединения по общему образованию (протокол</a:t>
            </a:r>
            <a: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 20 мая 2015 г №2/15)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20348" y="1255593"/>
            <a:ext cx="6340512" cy="46675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Программа </a:t>
            </a:r>
            <a:r>
              <a:rPr lang="ru-RU" dirty="0"/>
              <a:t>сформирована с учетом примерной общеобразовательной программы дошкольного образования «От рождения до школы» под редакцией Н.Е. </a:t>
            </a:r>
            <a:r>
              <a:rPr lang="ru-RU" dirty="0" err="1"/>
              <a:t>Вераксы</a:t>
            </a:r>
            <a:r>
              <a:rPr lang="ru-RU" dirty="0"/>
              <a:t>, Т.С. Комаровой, М.А. Васильевой. – М.: МОЗАИКА-СИНТЕЗ, </a:t>
            </a:r>
            <a:r>
              <a:rPr lang="ru-RU" dirty="0" smtClean="0"/>
              <a:t>2019 (</a:t>
            </a:r>
            <a:r>
              <a:rPr lang="ru-RU" dirty="0" err="1" smtClean="0"/>
              <a:t>пятое,иновационное</a:t>
            </a:r>
            <a:r>
              <a:rPr lang="ru-RU" dirty="0" smtClean="0"/>
              <a:t> переиздание), </a:t>
            </a:r>
            <a:r>
              <a:rPr lang="ru-RU" dirty="0"/>
              <a:t>особенностей образовательного учреждения, социокультурной ситуации развития каждого ребенка, его возрастных и индивидуальных особенностей, ценностей, мнений и способов их выражения, также образовательных потребностей, запросов  родителей и педагогов. 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326" y="1093882"/>
            <a:ext cx="3384006" cy="46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4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189" y="974952"/>
            <a:ext cx="9712171" cy="11135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Возрастная категория детей, </a:t>
            </a:r>
            <a:br>
              <a:rPr lang="ru-RU" dirty="0" smtClean="0"/>
            </a:br>
            <a:r>
              <a:rPr lang="ru-RU" dirty="0" smtClean="0"/>
              <a:t>на которых ориентирована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311" y="2524836"/>
            <a:ext cx="9466181" cy="245659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Дошкольный возраст (от </a:t>
            </a:r>
            <a:r>
              <a:rPr lang="ru-RU" sz="4400" dirty="0" smtClean="0"/>
              <a:t>3</a:t>
            </a:r>
            <a:r>
              <a:rPr lang="ru-RU" dirty="0" smtClean="0"/>
              <a:t> до </a:t>
            </a:r>
            <a:r>
              <a:rPr lang="ru-RU" sz="4400" dirty="0" smtClean="0"/>
              <a:t>7</a:t>
            </a:r>
            <a:r>
              <a:rPr lang="ru-RU" dirty="0" smtClean="0"/>
              <a:t> лет)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В школе организованы две группы сокращённого дня пребывания:</a:t>
            </a:r>
          </a:p>
          <a:p>
            <a:pPr marL="0" indent="450850">
              <a:lnSpc>
                <a:spcPct val="100000"/>
              </a:lnSpc>
              <a:buNone/>
            </a:pPr>
            <a:r>
              <a:rPr lang="ru-RU" dirty="0" smtClean="0"/>
              <a:t>- разновозрастная (младшая(</a:t>
            </a:r>
            <a:r>
              <a:rPr lang="ru-RU" sz="4000" dirty="0" smtClean="0"/>
              <a:t>3-4</a:t>
            </a:r>
            <a:r>
              <a:rPr lang="ru-RU" dirty="0" smtClean="0"/>
              <a:t>года) и средняя(</a:t>
            </a:r>
            <a:r>
              <a:rPr lang="ru-RU" sz="4000" dirty="0" smtClean="0"/>
              <a:t>4-5</a:t>
            </a:r>
            <a:r>
              <a:rPr lang="ru-RU" dirty="0" smtClean="0"/>
              <a:t>лет); </a:t>
            </a:r>
          </a:p>
          <a:p>
            <a:pPr marL="0" indent="450850">
              <a:lnSpc>
                <a:spcPct val="100000"/>
              </a:lnSpc>
              <a:buNone/>
            </a:pPr>
            <a:r>
              <a:rPr lang="ru-RU" dirty="0" smtClean="0"/>
              <a:t>- подготовительная к школе группа (</a:t>
            </a:r>
            <a:r>
              <a:rPr lang="ru-RU" sz="4000" dirty="0" smtClean="0"/>
              <a:t>6-7</a:t>
            </a:r>
            <a:r>
              <a:rPr lang="ru-RU" dirty="0" smtClean="0"/>
              <a:t> лет).</a:t>
            </a:r>
            <a:endParaRPr lang="ru-RU" dirty="0"/>
          </a:p>
        </p:txBody>
      </p:sp>
      <p:pic>
        <p:nvPicPr>
          <p:cNvPr id="6" name="Picture 3" descr="C:\Documents and Settings\Администратор\Рабочий стол\материалы из интернета\разное\анимашки\t8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724" y="4324205"/>
            <a:ext cx="2065572" cy="131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4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996" y="1388233"/>
            <a:ext cx="9721049" cy="40158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Программа реализуется в течение всего времени пребывания детей в группах  дошкольного образования МБОУ-СОШ </a:t>
            </a:r>
            <a:r>
              <a:rPr lang="ru-RU" dirty="0" err="1"/>
              <a:t>с.Новиковки</a:t>
            </a:r>
            <a:r>
              <a:rPr lang="ru-RU" dirty="0"/>
              <a:t>. Программа включает обязательную часть и часть, формируемую участниками образовательных отношений для детей от 3 лет до прекращения образовательных отношений</a:t>
            </a:r>
            <a:r>
              <a:rPr lang="ru-RU" dirty="0" smtClean="0"/>
              <a:t>.</a:t>
            </a:r>
          </a:p>
          <a:p>
            <a:r>
              <a:rPr lang="ru-RU" dirty="0"/>
              <a:t>Объем обязательной части основной образовательной программы составляет не менее 60% от ее общего объема. Объем части основной образовательной программы, формируемой участниками образовательных отношений, составляет не более 40% от ее общего объема.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 ООП 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dirty="0"/>
              <a:t>Программы:  проектирование социальных ситуаций развития ребенка и развивающей предметно-пространственной среды, обеспечивающих позитивную  социализацию, мотивацию и поддержку индивидуальности детей через общение, игру,  познавательно-исследовательскую деятельность и другие формы активности. </a:t>
            </a:r>
          </a:p>
        </p:txBody>
      </p:sp>
      <p:pic>
        <p:nvPicPr>
          <p:cNvPr id="4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7021" y="4189464"/>
            <a:ext cx="2238234" cy="167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57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874" y="738746"/>
            <a:ext cx="9712171" cy="1113511"/>
          </a:xfrm>
        </p:spPr>
        <p:txBody>
          <a:bodyPr/>
          <a:lstStyle/>
          <a:p>
            <a:pPr algn="ctr"/>
            <a:r>
              <a:rPr lang="ru-RU" dirty="0"/>
              <a:t>Цель и задачи ООП 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996" y="1647541"/>
            <a:ext cx="9721049" cy="41800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Цель Программы достигается через решение следующих </a:t>
            </a:r>
            <a:r>
              <a:rPr lang="ru-RU" b="1" dirty="0"/>
              <a:t>задач:</a:t>
            </a:r>
            <a:r>
              <a:rPr lang="ru-RU" dirty="0"/>
              <a:t>  </a:t>
            </a:r>
          </a:p>
          <a:p>
            <a:r>
              <a:rPr lang="ru-RU" dirty="0"/>
              <a:t>– охрана и укрепление физического и психического здоровья детей, в том числе их  эмоционального благополучия; </a:t>
            </a:r>
          </a:p>
          <a:p>
            <a:r>
              <a:rPr lang="ru-RU" dirty="0"/>
              <a:t> – обеспечение равных возможностей для полноценного развития каждого ребенка в  период дошкольного детства независимо от места проживания, пола, нации, языка,  социального статуса;  </a:t>
            </a:r>
          </a:p>
          <a:p>
            <a:r>
              <a:rPr lang="ru-RU" dirty="0"/>
              <a:t>– создание благоприятных условий развития детей в соответствии с их возрастными и  индивидуальными особенностями, развитие способностей и творческого потенциала  каждого ребенка как субъекта отношений с другими детьми, взрослыми и миром;  </a:t>
            </a:r>
          </a:p>
          <a:p>
            <a:r>
              <a:rPr lang="ru-RU" dirty="0"/>
              <a:t>– 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2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874" y="738746"/>
            <a:ext cx="9712171" cy="1113511"/>
          </a:xfrm>
        </p:spPr>
        <p:txBody>
          <a:bodyPr/>
          <a:lstStyle/>
          <a:p>
            <a:pPr algn="ctr"/>
            <a:r>
              <a:rPr lang="ru-RU" dirty="0"/>
              <a:t>Цель и задачи ООП 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996" y="1647541"/>
            <a:ext cx="9721049" cy="41800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Цель Программы достигается через решение следующих </a:t>
            </a:r>
            <a:r>
              <a:rPr lang="ru-RU" b="1" dirty="0"/>
              <a:t>задач:</a:t>
            </a:r>
            <a:r>
              <a:rPr lang="ru-RU" dirty="0"/>
              <a:t>  </a:t>
            </a:r>
          </a:p>
          <a:p>
            <a:r>
              <a:rPr lang="ru-RU" dirty="0" smtClean="0"/>
              <a:t>– </a:t>
            </a:r>
            <a:r>
              <a:rPr lang="ru-RU" dirty="0"/>
              <a:t>формирование общей культуры личности детей,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  </a:t>
            </a:r>
          </a:p>
          <a:p>
            <a:r>
              <a:rPr lang="ru-RU" dirty="0"/>
              <a:t>– формирование социокультурной среды, соответствующей возрастным и индивидуальным особенностям детей; </a:t>
            </a:r>
          </a:p>
          <a:p>
            <a:r>
              <a:rPr lang="ru-RU" dirty="0"/>
              <a:t>– обеспечение психолого-педагогической поддержки семьи и повышение компетентности  родителей (законных представителей) в вопросах развития и образования, охраны и  укрепления здоровья детей;  </a:t>
            </a:r>
          </a:p>
          <a:p>
            <a:r>
              <a:rPr lang="ru-RU" dirty="0"/>
              <a:t>– обеспечение преемственности целей, задач и содержания дошкольного общего и  начального общего образования.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9597</TotalTime>
  <Words>1913</Words>
  <Application>Microsoft Office PowerPoint</Application>
  <PresentationFormat>Произвольный</PresentationFormat>
  <Paragraphs>205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Краткая презентация ООП ДО</vt:lpstr>
      <vt:lpstr>Слайд 2</vt:lpstr>
      <vt:lpstr>Программа разработана в соответствии  ФГОС ДО, на основе примерной основной образовательной программы дошкольного образования, одобренной решением федерального учебно-методического объединения по общему образованию (протокол от 20 мая 2015 г №2/15) </vt:lpstr>
      <vt:lpstr>Слайд 4</vt:lpstr>
      <vt:lpstr>Возрастная категория детей,  на которых ориентирована Программа</vt:lpstr>
      <vt:lpstr>Слайд 6</vt:lpstr>
      <vt:lpstr>Цель и задачи ООП ДО</vt:lpstr>
      <vt:lpstr>Цель и задачи ООП ДО</vt:lpstr>
      <vt:lpstr>Цель и задачи ООП ДО</vt:lpstr>
      <vt:lpstr>Образовательные области</vt:lpstr>
      <vt:lpstr>Социально-коммуникативное развитие </vt:lpstr>
      <vt:lpstr>Познавательное развитие </vt:lpstr>
      <vt:lpstr>Речевое развитие </vt:lpstr>
      <vt:lpstr>Художественно-эстетическое развитие </vt:lpstr>
      <vt:lpstr>Физическое развитие </vt:lpstr>
      <vt:lpstr>Слайд 16</vt:lpstr>
      <vt:lpstr>Режим дня группы сокращён- ного дня  </vt:lpstr>
      <vt:lpstr>Учебный план группы сокращенного дня пребывания детей  (5-дневная неделя) </vt:lpstr>
      <vt:lpstr>Взаимодействие с семьями детей</vt:lpstr>
      <vt:lpstr>Взаимодействие с семьями детей</vt:lpstr>
      <vt:lpstr>Взаимодействие с семьями детей</vt:lpstr>
      <vt:lpstr>Взаимодействие с семьями детей</vt:lpstr>
      <vt:lpstr>Вовлечение родителей в совместную деятельность</vt:lpstr>
      <vt:lpstr>Вовлечение родителей в совместную деятельность</vt:lpstr>
      <vt:lpstr>Вовлечение родителей в совместную деятельность</vt:lpstr>
      <vt:lpstr>СПАСИБО ЗА ВНИМАНИЕ!</vt:lpstr>
      <vt:lpstr>ИНФОРМАЦИОННЫЕ ИСТОЧНИКИ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Школа</dc:title>
  <dc:subject>школа</dc:subject>
  <dc:creator>Viktoriya Polshkova</dc:creator>
  <cp:keywords>школа;книги</cp:keywords>
  <cp:lastModifiedBy>Директор</cp:lastModifiedBy>
  <cp:revision>226</cp:revision>
  <dcterms:created xsi:type="dcterms:W3CDTF">2019-04-16T15:48:18Z</dcterms:created>
  <dcterms:modified xsi:type="dcterms:W3CDTF">2020-02-21T06:53:09Z</dcterms:modified>
</cp:coreProperties>
</file>