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7" r:id="rId4"/>
    <p:sldId id="298" r:id="rId5"/>
    <p:sldId id="306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A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80" autoAdjust="0"/>
  </p:normalViewPr>
  <p:slideViewPr>
    <p:cSldViewPr>
      <p:cViewPr>
        <p:scale>
          <a:sx n="71" d="100"/>
          <a:sy n="71" d="100"/>
        </p:scale>
        <p:origin x="-106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121327-3FAC-420A-9AC9-9A7D0E8E5760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066AD9-3392-4978-9759-B6690471363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AiNHMQT8-A" TargetMode="External"/><Relationship Id="rId2" Type="http://schemas.openxmlformats.org/officeDocument/2006/relationships/hyperlink" Target="https://youtu.be/mnQYlFcSmpQ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4214818"/>
            <a:ext cx="8458200" cy="2357454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dirty="0" smtClean="0">
                <a:latin typeface="Algerian" pitchFamily="82" charset="0"/>
              </a:rPr>
              <a:t>                                                                                                                                                                                                       </a:t>
            </a:r>
            <a:r>
              <a:rPr lang="en-GB" dirty="0" smtClean="0">
                <a:latin typeface="Algerian" pitchFamily="82" charset="0"/>
              </a:rPr>
              <a:t> </a:t>
            </a:r>
            <a:endParaRPr lang="ru-RU" dirty="0" smtClean="0">
              <a:latin typeface="Algerian" pitchFamily="82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r>
              <a:rPr lang="ru-RU" sz="6400" dirty="0" smtClean="0">
                <a:latin typeface="Century Schoolbook" pitchFamily="18" charset="0"/>
              </a:rPr>
              <a:t>                                                                    </a:t>
            </a: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ctr"/>
            <a:endParaRPr lang="ru-RU" sz="6400" dirty="0" smtClean="0">
              <a:latin typeface="Century Schoolbook" pitchFamily="18" charset="0"/>
            </a:endParaRPr>
          </a:p>
          <a:p>
            <a:pPr algn="r"/>
            <a:r>
              <a:rPr lang="ru-RU" sz="6400" b="1" dirty="0" smtClean="0">
                <a:latin typeface="Century Schoolbook" pitchFamily="18" charset="0"/>
              </a:rPr>
              <a:t>                                                                    </a:t>
            </a:r>
            <a:r>
              <a:rPr lang="en-GB" sz="6400" b="1" dirty="0" smtClean="0">
                <a:latin typeface="Century Schoolbook" pitchFamily="18" charset="0"/>
              </a:rPr>
              <a:t>  </a:t>
            </a:r>
            <a:r>
              <a:rPr lang="ru-RU" sz="6400" b="1" dirty="0" smtClean="0">
                <a:latin typeface="Century Schoolbook" pitchFamily="18" charset="0"/>
              </a:rPr>
              <a:t>  </a:t>
            </a:r>
            <a:r>
              <a:rPr lang="ru-RU" sz="4800" b="1" dirty="0" smtClean="0">
                <a:latin typeface="Century Schoolbook" pitchFamily="18" charset="0"/>
              </a:rPr>
              <a:t>Работу выполнила :</a:t>
            </a:r>
          </a:p>
          <a:p>
            <a:pPr algn="r"/>
            <a:r>
              <a:rPr lang="ru-RU" sz="4800" b="1" dirty="0" smtClean="0">
                <a:latin typeface="Century Schoolbook" pitchFamily="18" charset="0"/>
              </a:rPr>
              <a:t>        </a:t>
            </a:r>
            <a:r>
              <a:rPr lang="en-GB" sz="4800" b="1" dirty="0" smtClean="0">
                <a:latin typeface="Century Schoolbook" pitchFamily="18" charset="0"/>
              </a:rPr>
              <a:t>                                                                    </a:t>
            </a:r>
            <a:r>
              <a:rPr lang="ru-RU" sz="4800" b="1" dirty="0" smtClean="0">
                <a:latin typeface="Century Schoolbook" pitchFamily="18" charset="0"/>
              </a:rPr>
              <a:t>  учитель </a:t>
            </a:r>
          </a:p>
          <a:p>
            <a:pPr algn="r"/>
            <a:r>
              <a:rPr lang="ru-RU" sz="4800" b="1" dirty="0" smtClean="0">
                <a:latin typeface="Century Schoolbook" pitchFamily="18" charset="0"/>
              </a:rPr>
              <a:t>                                                                                    </a:t>
            </a:r>
            <a:r>
              <a:rPr lang="ru-RU" sz="4800" b="1" dirty="0" smtClean="0">
                <a:latin typeface="Century Schoolbook" pitchFamily="18" charset="0"/>
              </a:rPr>
              <a:t>МАОУ </a:t>
            </a:r>
            <a:r>
              <a:rPr lang="ru-RU" sz="4800" b="1" dirty="0" smtClean="0">
                <a:latin typeface="Century Schoolbook" pitchFamily="18" charset="0"/>
              </a:rPr>
              <a:t>СОШ с. </a:t>
            </a:r>
            <a:r>
              <a:rPr lang="ru-RU" sz="4800" b="1" dirty="0" err="1" smtClean="0">
                <a:latin typeface="Century Schoolbook" pitchFamily="18" charset="0"/>
              </a:rPr>
              <a:t>Новиковки</a:t>
            </a:r>
            <a:endParaRPr lang="ru-RU" sz="4800" b="1" dirty="0" smtClean="0">
              <a:latin typeface="Century Schoolbook" pitchFamily="18" charset="0"/>
            </a:endParaRPr>
          </a:p>
          <a:p>
            <a:pPr algn="r"/>
            <a:r>
              <a:rPr lang="ru-RU" sz="4800" b="1" dirty="0" err="1" smtClean="0">
                <a:latin typeface="Century Schoolbook" pitchFamily="18" charset="0"/>
              </a:rPr>
              <a:t>Залипаева</a:t>
            </a:r>
            <a:r>
              <a:rPr lang="ru-RU" sz="4800" b="1" dirty="0" smtClean="0">
                <a:latin typeface="Century Schoolbook" pitchFamily="18" charset="0"/>
              </a:rPr>
              <a:t> А.А.                                                                  </a:t>
            </a:r>
          </a:p>
          <a:p>
            <a:pPr algn="r"/>
            <a:r>
              <a:rPr lang="ru-RU" sz="4800" b="1" dirty="0" smtClean="0">
                <a:latin typeface="Century Schoolbook" pitchFamily="18" charset="0"/>
              </a:rPr>
              <a:t>                                                                    </a:t>
            </a:r>
          </a:p>
          <a:p>
            <a:pPr algn="r"/>
            <a:r>
              <a:rPr lang="ru-RU" sz="4800" b="1" dirty="0" smtClean="0">
                <a:latin typeface="Century Schoolbook" pitchFamily="18" charset="0"/>
              </a:rPr>
              <a:t>                                                                                    </a:t>
            </a:r>
          </a:p>
          <a:p>
            <a:pPr algn="r"/>
            <a:r>
              <a:rPr lang="ru-RU" sz="4800" b="1" dirty="0" smtClean="0">
                <a:latin typeface="Century Schoolbook" pitchFamily="18" charset="0"/>
              </a:rPr>
              <a:t>                                                                                    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42908" y="428604"/>
            <a:ext cx="90726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Муниципальное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автоном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ное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общеобразовательное учреждение</a:t>
            </a: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 средняя общеобразовательная школа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села 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Новиковки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Century Schoolbook" pitchFamily="18" charset="0"/>
            </a:endParaRPr>
          </a:p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rPr>
              <a:t> Асиновского района Томской области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772816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 «Финансовая грамотность среди школьников»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F:\123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888"/>
            <a:ext cx="6264696" cy="42484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Практическая часть 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Работа в парах:</a:t>
            </a:r>
          </a:p>
          <a:p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рассматривание монет на картинках</a:t>
            </a:r>
          </a:p>
          <a:p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найти соответствие монеты со словом (аверс, реверс, гурт, номинал, легенда)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2. Продолжи фразу: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«Я могу купить за деньги…»</a:t>
            </a:r>
          </a:p>
          <a:p>
            <a:pPr marL="514350" indent="-514350">
              <a:buNone/>
            </a:pPr>
            <a:r>
              <a:rPr lang="ru-RU" sz="2800" b="1" i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«Я не могу купить за деньги…»</a:t>
            </a:r>
          </a:p>
          <a:p>
            <a:pPr marL="514350" indent="-514350">
              <a:buNone/>
            </a:pPr>
            <a:r>
              <a:rPr lang="ru-RU" sz="2800" b="1" dirty="0" smtClean="0"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3.Разминка «Пальчиковая гимнастика»</a:t>
            </a:r>
          </a:p>
          <a:p>
            <a:pPr>
              <a:buNone/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ФИНАНСОВАЯ ГРАМОТНОСТЬ — МБОУ СШ №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88640"/>
            <a:ext cx="3528392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Закрепление и обобщение изученного материала: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Викторина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Финансовая грамотность - Центр развития ребёнка — детский сад «Улыбка»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64904"/>
            <a:ext cx="5940425" cy="41044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Рефлексия: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узнал…..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научился…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Мне понравилось…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 бы хотел… 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Новые знания мне пригодятся…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Финансовая грамотность детей: то, чему не учат в школе - Полезная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648"/>
            <a:ext cx="4387969" cy="396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792961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7" y="1628800"/>
            <a:ext cx="69127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lvl="1">
              <a:buFont typeface="Arial" pitchFamily="34" charset="0"/>
              <a:buChar char="•"/>
            </a:pPr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sz="2400" b="1" dirty="0" smtClean="0">
              <a:ln/>
              <a:solidFill>
                <a:schemeClr val="accent1">
                  <a:lumMod val="50000"/>
                </a:schemeClr>
              </a:solidFill>
            </a:endParaRPr>
          </a:p>
          <a:p>
            <a:pPr lvl="8">
              <a:buFont typeface="Arial" pitchFamily="34" charset="0"/>
              <a:buChar char="•"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500042"/>
            <a:ext cx="821537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solidFill>
                  <a:schemeClr val="accent1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Источники:</a:t>
            </a:r>
            <a:endParaRPr lang="ru-RU" sz="2800" b="1" dirty="0">
              <a:ln w="1905"/>
              <a:solidFill>
                <a:schemeClr val="accent1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484784"/>
            <a:ext cx="8280920" cy="5089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грамотность.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Корлюгова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Ю.Н.  Учебная программа 2-4 классы.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М.:Вита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–Пресс, 2014г.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грамотность: методические рекомендации для учителя.2-4 классы.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Корлюгова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Ю.Н.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М.:Вита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–Пресс, 2014г.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Финансовая грамотность: методические рекомендации для родителей.2-4 классы.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Корлюгова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Ю.Н.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М.:Вита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–Пресс, 2014г.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Т.Ю.Целоусова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Т.В.Максимова. Поурочные разработки по курсу «Окружающий мир. 3 класс». М.: «ВАКО», 2004, 320 С. – (В помощь школьному учителю)</a:t>
            </a:r>
          </a:p>
          <a:p>
            <a:pPr lvl="0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    Дифференцированный подход к младшим школьникам в процессе обучения: сб.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ст.\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[отв. Ред. Н.Н.Деменева ); НИРО. – Н.Новгород: Нижегородский гуманитарный центр, 2007.-199с.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ru-RU" b="1" u="sng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6.     https://youtu.be/mnQYlFcSmpQ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7      https://youtu.be/YAiNHMQT8-A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endParaRPr lang="ru-RU" b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500042"/>
            <a:ext cx="8686800" cy="58812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создание методической разработки внеурочного занятия по теме «Деньги, деньги, деньги….»</a:t>
            </a: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методические рекомендации по разделу «Деньги»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сконструировать модель мини-проекта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технологическую карту мероприятия</a:t>
            </a:r>
          </a:p>
          <a:p>
            <a:pPr lvl="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подобрать ресурсы для проведения занятия.</a:t>
            </a:r>
          </a:p>
          <a:p>
            <a:pPr>
              <a:buNone/>
            </a:pPr>
            <a:endParaRPr lang="ru-RU" sz="2800" dirty="0" smtClean="0"/>
          </a:p>
          <a:p>
            <a:pPr>
              <a:lnSpc>
                <a:spcPct val="170000"/>
              </a:lnSpc>
            </a:pPr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70000"/>
              </a:lnSpc>
            </a:pPr>
            <a:endParaRPr lang="ru-RU" sz="2800" dirty="0" smtClean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методической разработки:</a:t>
            </a: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Наименование: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внеурочное занятие для учащихся 2 класса на тему: «Деньги,  деньги,  деньги…».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 занятия: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 открытия новых знаний, обретения новых умений и навыков.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проведения занятия:  </a:t>
            </a:r>
            <a:r>
              <a:rPr lang="ru-RU" sz="3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беседа-практикум</a:t>
            </a:r>
            <a:endParaRPr lang="ru-RU" sz="3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3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занятия в логике реализации курса: 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разделе «Деньги» для учащихся 2 класса, данное занятие является первым.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4162"/>
            <a:ext cx="8740080" cy="511519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овладение начальными навыками адаптации в мире финансовых отношений;</a:t>
            </a:r>
            <a:b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навыков сотрудничества со взрослыми и сверстниками в разных игровых и реальных экономических ситуациях;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мотивации на бережное отношение к материальным и духовным ценностям.</a:t>
            </a:r>
            <a:endParaRPr lang="ru-RU" sz="112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600" b="1" u="sng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Метапредметные</a:t>
            </a:r>
            <a:r>
              <a:rPr lang="ru-RU" sz="9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регулятивные: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и принимать учебную задачу;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познавательной и творческой инициативы;</a:t>
            </a:r>
          </a:p>
          <a:p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коммуникативные: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слушать собеседника и вести диалог;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признавать возможность существования различных точек зрения и права каждого иметь свою;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излагать своё мнение и аргументировать свою точку зрения и оценку событий;</a:t>
            </a:r>
          </a:p>
          <a:p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включаться в диалог с учителем и сверстниками в коллективное обсуждение проблем;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100" b="1" u="sng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Познавательные:</a:t>
            </a:r>
            <a:endParaRPr lang="ru-RU" sz="23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способов решения проблем творческого и поискового характера;</a:t>
            </a:r>
          </a:p>
          <a:p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выполнять мыслительные операции анализа и синтеза, делать умозаключение по результату исследования.</a:t>
            </a:r>
          </a:p>
          <a:p>
            <a:r>
              <a:rPr lang="ru-RU" sz="23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Предметные</a:t>
            </a:r>
            <a:endParaRPr lang="ru-RU" sz="2300" u="sng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286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содействовать усвоению понятия «деньги», развитию представлений учащихся о товарно-денежных отношениях;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286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о функциях денег в жизни человека;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286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познакомить учащихся с видами денег, их характерными особенностями, путями появления у людей;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228600" algn="just">
              <a:buFont typeface="Arial" panose="020B0604020202020204" pitchFamily="34" charset="0"/>
              <a:buChar char="•"/>
            </a:pP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в результате практических действий и наблюдений разгадывать  викторины.</a:t>
            </a:r>
            <a:endParaRPr lang="ru-RU" sz="2300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Использумые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Технологии: 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подход, ИКТ, </a:t>
            </a:r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ехнология развивающего обучения,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Методы: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проблемный, словесный, наглядный, практический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Школа финансовой грамотности «Маленький миллионер». Что нужно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501008"/>
            <a:ext cx="4320480" cy="31683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этап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Организационный момент (приветствие детей, психологический настрой, проверка готовности к уроку 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Актуализация знаний (просмотр фрагмента мультфильма «Муха –Цокотуха)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Постановка целей и задач занятия. Мотивация учебной деятельности обучающихся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Освоение нового материала: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игра «Менялы;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просмотр видеоролика;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устный журнал:</a:t>
            </a: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История появления денег</a:t>
            </a: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Русские деньги</a:t>
            </a: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Нумизматика</a:t>
            </a:r>
          </a:p>
          <a:p>
            <a:pPr marL="514350" indent="-514350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Национальные денежные единицы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Words>593</Words>
  <Application>Microsoft Office PowerPoint</Application>
  <PresentationFormat>Экран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Характеристика методической разработки: </vt:lpstr>
      <vt:lpstr>Планируемые результаты </vt:lpstr>
      <vt:lpstr>Презентация PowerPoint</vt:lpstr>
      <vt:lpstr>Презентация PowerPoint</vt:lpstr>
      <vt:lpstr>Использумые:</vt:lpstr>
      <vt:lpstr>1 этап </vt:lpstr>
      <vt:lpstr>2 этап</vt:lpstr>
      <vt:lpstr>3 этап </vt:lpstr>
      <vt:lpstr>4 этап</vt:lpstr>
      <vt:lpstr>5 этап</vt:lpstr>
      <vt:lpstr>Презентация PowerPoint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Новиковская школа</cp:lastModifiedBy>
  <cp:revision>119</cp:revision>
  <dcterms:created xsi:type="dcterms:W3CDTF">2011-02-17T09:31:42Z</dcterms:created>
  <dcterms:modified xsi:type="dcterms:W3CDTF">2021-11-11T03:12:38Z</dcterms:modified>
</cp:coreProperties>
</file>