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97" r:id="rId4"/>
    <p:sldId id="298" r:id="rId5"/>
    <p:sldId id="306" r:id="rId6"/>
    <p:sldId id="299" r:id="rId7"/>
    <p:sldId id="300" r:id="rId8"/>
    <p:sldId id="301" r:id="rId9"/>
    <p:sldId id="302" r:id="rId10"/>
    <p:sldId id="303" r:id="rId11"/>
    <p:sldId id="304" r:id="rId12"/>
    <p:sldId id="305" r:id="rId13"/>
    <p:sldId id="260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1AB1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1980" autoAdjust="0"/>
  </p:normalViewPr>
  <p:slideViewPr>
    <p:cSldViewPr>
      <p:cViewPr>
        <p:scale>
          <a:sx n="71" d="100"/>
          <a:sy n="71" d="100"/>
        </p:scale>
        <p:origin x="-1064" y="24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121327-3FAC-420A-9AC9-9A7D0E8E5760}" type="datetimeFigureOut">
              <a:rPr lang="ru-RU" smtClean="0"/>
              <a:pPr/>
              <a:t>11.11.2021</a:t>
            </a:fld>
            <a:endParaRPr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B5066AD9-3392-4978-9759-B6690471363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121327-3FAC-420A-9AC9-9A7D0E8E5760}" type="datetimeFigureOut">
              <a:rPr lang="ru-RU" smtClean="0"/>
              <a:pPr/>
              <a:t>11.11.2021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066AD9-3392-4978-9759-B6690471363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121327-3FAC-420A-9AC9-9A7D0E8E5760}" type="datetimeFigureOut">
              <a:rPr lang="ru-RU" smtClean="0"/>
              <a:pPr/>
              <a:t>11.11.2021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066AD9-3392-4978-9759-B6690471363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121327-3FAC-420A-9AC9-9A7D0E8E5760}" type="datetimeFigureOut">
              <a:rPr lang="ru-RU" smtClean="0"/>
              <a:pPr/>
              <a:t>11.11.2021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B5066AD9-3392-4978-9759-B6690471363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121327-3FAC-420A-9AC9-9A7D0E8E5760}" type="datetimeFigureOut">
              <a:rPr lang="ru-RU" smtClean="0"/>
              <a:pPr/>
              <a:t>11.11.2021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066AD9-3392-4978-9759-B6690471363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121327-3FAC-420A-9AC9-9A7D0E8E5760}" type="datetimeFigureOut">
              <a:rPr lang="ru-RU" smtClean="0"/>
              <a:pPr/>
              <a:t>11.11.2021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066AD9-3392-4978-9759-B6690471363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121327-3FAC-420A-9AC9-9A7D0E8E5760}" type="datetimeFigureOut">
              <a:rPr lang="ru-RU" smtClean="0"/>
              <a:pPr/>
              <a:t>11.11.2021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B5066AD9-3392-4978-9759-B6690471363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121327-3FAC-420A-9AC9-9A7D0E8E5760}" type="datetimeFigureOut">
              <a:rPr lang="ru-RU" smtClean="0"/>
              <a:pPr/>
              <a:t>11.11.2021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066AD9-3392-4978-9759-B6690471363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121327-3FAC-420A-9AC9-9A7D0E8E5760}" type="datetimeFigureOut">
              <a:rPr lang="ru-RU" smtClean="0"/>
              <a:pPr/>
              <a:t>11.11.2021</a:t>
            </a:fld>
            <a:endParaRPr lang="ru-RU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066AD9-3392-4978-9759-B6690471363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121327-3FAC-420A-9AC9-9A7D0E8E5760}" type="datetimeFigureOut">
              <a:rPr lang="ru-RU" smtClean="0"/>
              <a:pPr/>
              <a:t>11.11.2021</a:t>
            </a:fld>
            <a:endParaRPr lang="ru-RU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066AD9-3392-4978-9759-B6690471363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121327-3FAC-420A-9AC9-9A7D0E8E5760}" type="datetimeFigureOut">
              <a:rPr lang="ru-RU" smtClean="0"/>
              <a:pPr/>
              <a:t>11.11.2021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066AD9-3392-4978-9759-B6690471363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AE121327-3FAC-420A-9AC9-9A7D0E8E5760}" type="datetimeFigureOut">
              <a:rPr lang="ru-RU" smtClean="0"/>
              <a:pPr/>
              <a:t>11.11.2021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B5066AD9-3392-4978-9759-B6690471363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/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youtu.be/YAiNHMQT8-A" TargetMode="External"/><Relationship Id="rId2" Type="http://schemas.openxmlformats.org/officeDocument/2006/relationships/hyperlink" Target="https://youtu.be/mnQYlFcSmpQ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81000" y="4214818"/>
            <a:ext cx="8458200" cy="2357454"/>
          </a:xfrm>
        </p:spPr>
        <p:txBody>
          <a:bodyPr>
            <a:normAutofit fontScale="25000" lnSpcReduction="20000"/>
          </a:bodyPr>
          <a:lstStyle/>
          <a:p>
            <a:pPr algn="ctr"/>
            <a:r>
              <a:rPr lang="ru-RU" dirty="0" smtClean="0">
                <a:latin typeface="Algerian" pitchFamily="82" charset="0"/>
              </a:rPr>
              <a:t>                                                                                                                                                                                                       </a:t>
            </a:r>
            <a:r>
              <a:rPr lang="en-GB" dirty="0" smtClean="0">
                <a:latin typeface="Algerian" pitchFamily="82" charset="0"/>
              </a:rPr>
              <a:t> </a:t>
            </a:r>
            <a:endParaRPr lang="ru-RU" dirty="0" smtClean="0">
              <a:latin typeface="Algerian" pitchFamily="82" charset="0"/>
            </a:endParaRPr>
          </a:p>
          <a:p>
            <a:pPr algn="ctr"/>
            <a:endParaRPr lang="ru-RU" sz="6400" dirty="0" smtClean="0">
              <a:latin typeface="Century Schoolbook" pitchFamily="18" charset="0"/>
            </a:endParaRPr>
          </a:p>
          <a:p>
            <a:pPr algn="ctr"/>
            <a:endParaRPr lang="ru-RU" sz="6400" dirty="0" smtClean="0">
              <a:latin typeface="Century Schoolbook" pitchFamily="18" charset="0"/>
            </a:endParaRPr>
          </a:p>
          <a:p>
            <a:pPr algn="ctr"/>
            <a:endParaRPr lang="ru-RU" sz="6400" dirty="0" smtClean="0">
              <a:latin typeface="Century Schoolbook" pitchFamily="18" charset="0"/>
            </a:endParaRPr>
          </a:p>
          <a:p>
            <a:pPr algn="ctr"/>
            <a:endParaRPr lang="ru-RU" sz="6400" dirty="0" smtClean="0">
              <a:latin typeface="Century Schoolbook" pitchFamily="18" charset="0"/>
            </a:endParaRPr>
          </a:p>
          <a:p>
            <a:pPr algn="ctr"/>
            <a:endParaRPr lang="ru-RU" sz="6400" dirty="0" smtClean="0">
              <a:latin typeface="Century Schoolbook" pitchFamily="18" charset="0"/>
            </a:endParaRPr>
          </a:p>
          <a:p>
            <a:pPr algn="ctr"/>
            <a:endParaRPr lang="ru-RU" sz="6400" dirty="0" smtClean="0">
              <a:latin typeface="Century Schoolbook" pitchFamily="18" charset="0"/>
            </a:endParaRPr>
          </a:p>
          <a:p>
            <a:pPr algn="ctr"/>
            <a:r>
              <a:rPr lang="ru-RU" sz="6400" dirty="0" smtClean="0">
                <a:latin typeface="Century Schoolbook" pitchFamily="18" charset="0"/>
              </a:rPr>
              <a:t>                                                                    </a:t>
            </a:r>
          </a:p>
          <a:p>
            <a:pPr algn="ctr"/>
            <a:endParaRPr lang="ru-RU" sz="6400" dirty="0" smtClean="0">
              <a:latin typeface="Century Schoolbook" pitchFamily="18" charset="0"/>
            </a:endParaRPr>
          </a:p>
          <a:p>
            <a:pPr algn="ctr"/>
            <a:endParaRPr lang="ru-RU" sz="6400" dirty="0" smtClean="0">
              <a:latin typeface="Century Schoolbook" pitchFamily="18" charset="0"/>
            </a:endParaRPr>
          </a:p>
          <a:p>
            <a:pPr algn="ctr"/>
            <a:endParaRPr lang="ru-RU" sz="6400" dirty="0" smtClean="0">
              <a:latin typeface="Century Schoolbook" pitchFamily="18" charset="0"/>
            </a:endParaRPr>
          </a:p>
          <a:p>
            <a:pPr algn="ctr"/>
            <a:endParaRPr lang="ru-RU" sz="6400" dirty="0" smtClean="0">
              <a:latin typeface="Century Schoolbook" pitchFamily="18" charset="0"/>
            </a:endParaRPr>
          </a:p>
          <a:p>
            <a:pPr algn="ctr"/>
            <a:endParaRPr lang="ru-RU" sz="6400" dirty="0" smtClean="0">
              <a:latin typeface="Century Schoolbook" pitchFamily="18" charset="0"/>
            </a:endParaRPr>
          </a:p>
          <a:p>
            <a:pPr algn="ctr"/>
            <a:endParaRPr lang="ru-RU" sz="6400" dirty="0" smtClean="0">
              <a:latin typeface="Century Schoolbook" pitchFamily="18" charset="0"/>
            </a:endParaRPr>
          </a:p>
          <a:p>
            <a:pPr algn="ctr"/>
            <a:endParaRPr lang="ru-RU" sz="6400" dirty="0" smtClean="0">
              <a:latin typeface="Century Schoolbook" pitchFamily="18" charset="0"/>
            </a:endParaRPr>
          </a:p>
          <a:p>
            <a:pPr algn="ctr"/>
            <a:endParaRPr lang="ru-RU" sz="6400" dirty="0" smtClean="0">
              <a:latin typeface="Century Schoolbook" pitchFamily="18" charset="0"/>
            </a:endParaRPr>
          </a:p>
          <a:p>
            <a:pPr algn="ctr"/>
            <a:endParaRPr lang="ru-RU" sz="6400" dirty="0" smtClean="0">
              <a:latin typeface="Century Schoolbook" pitchFamily="18" charset="0"/>
            </a:endParaRPr>
          </a:p>
          <a:p>
            <a:pPr algn="r"/>
            <a:r>
              <a:rPr lang="ru-RU" sz="6400" b="1" dirty="0" smtClean="0">
                <a:latin typeface="Century Schoolbook" pitchFamily="18" charset="0"/>
              </a:rPr>
              <a:t>                                                                    </a:t>
            </a:r>
            <a:r>
              <a:rPr lang="en-GB" sz="6400" b="1" dirty="0" smtClean="0">
                <a:latin typeface="Century Schoolbook" pitchFamily="18" charset="0"/>
              </a:rPr>
              <a:t>  </a:t>
            </a:r>
            <a:r>
              <a:rPr lang="ru-RU" sz="6400" b="1" dirty="0" smtClean="0">
                <a:latin typeface="Century Schoolbook" pitchFamily="18" charset="0"/>
              </a:rPr>
              <a:t>  </a:t>
            </a:r>
            <a:r>
              <a:rPr lang="ru-RU" sz="4800" b="1" dirty="0" smtClean="0">
                <a:latin typeface="Century Schoolbook" pitchFamily="18" charset="0"/>
              </a:rPr>
              <a:t>Работу выполнила :</a:t>
            </a:r>
          </a:p>
          <a:p>
            <a:pPr algn="r"/>
            <a:r>
              <a:rPr lang="ru-RU" sz="4800" b="1" dirty="0" smtClean="0">
                <a:latin typeface="Century Schoolbook" pitchFamily="18" charset="0"/>
              </a:rPr>
              <a:t>        </a:t>
            </a:r>
            <a:r>
              <a:rPr lang="en-GB" sz="4800" b="1" dirty="0" smtClean="0">
                <a:latin typeface="Century Schoolbook" pitchFamily="18" charset="0"/>
              </a:rPr>
              <a:t>                                                                    </a:t>
            </a:r>
            <a:r>
              <a:rPr lang="ru-RU" sz="4800" b="1" dirty="0" smtClean="0">
                <a:latin typeface="Century Schoolbook" pitchFamily="18" charset="0"/>
              </a:rPr>
              <a:t>  учитель </a:t>
            </a:r>
          </a:p>
          <a:p>
            <a:pPr algn="r"/>
            <a:r>
              <a:rPr lang="ru-RU" sz="4800" b="1" dirty="0" smtClean="0">
                <a:latin typeface="Century Schoolbook" pitchFamily="18" charset="0"/>
              </a:rPr>
              <a:t>                                                                                    </a:t>
            </a:r>
            <a:r>
              <a:rPr lang="ru-RU" sz="4800" b="1" dirty="0" smtClean="0">
                <a:latin typeface="Century Schoolbook" pitchFamily="18" charset="0"/>
              </a:rPr>
              <a:t>МАОУ </a:t>
            </a:r>
            <a:r>
              <a:rPr lang="ru-RU" sz="4800" b="1" dirty="0" smtClean="0">
                <a:latin typeface="Century Schoolbook" pitchFamily="18" charset="0"/>
              </a:rPr>
              <a:t>СОШ с. </a:t>
            </a:r>
            <a:r>
              <a:rPr lang="ru-RU" sz="4800" b="1" dirty="0" err="1" smtClean="0">
                <a:latin typeface="Century Schoolbook" pitchFamily="18" charset="0"/>
              </a:rPr>
              <a:t>Новиковки</a:t>
            </a:r>
            <a:endParaRPr lang="ru-RU" sz="4800" b="1" dirty="0" smtClean="0">
              <a:latin typeface="Century Schoolbook" pitchFamily="18" charset="0"/>
            </a:endParaRPr>
          </a:p>
          <a:p>
            <a:pPr algn="r"/>
            <a:r>
              <a:rPr lang="ru-RU" sz="4800" b="1" dirty="0" err="1" smtClean="0">
                <a:latin typeface="Century Schoolbook" pitchFamily="18" charset="0"/>
              </a:rPr>
              <a:t>Залипаева</a:t>
            </a:r>
            <a:r>
              <a:rPr lang="ru-RU" sz="4800" b="1" dirty="0" smtClean="0">
                <a:latin typeface="Century Schoolbook" pitchFamily="18" charset="0"/>
              </a:rPr>
              <a:t> А.А.                                                                  </a:t>
            </a:r>
          </a:p>
          <a:p>
            <a:pPr algn="r"/>
            <a:r>
              <a:rPr lang="ru-RU" sz="4800" b="1" dirty="0" smtClean="0">
                <a:latin typeface="Century Schoolbook" pitchFamily="18" charset="0"/>
              </a:rPr>
              <a:t>                                                                    </a:t>
            </a:r>
          </a:p>
          <a:p>
            <a:pPr algn="r"/>
            <a:r>
              <a:rPr lang="ru-RU" sz="4800" b="1" dirty="0" smtClean="0">
                <a:latin typeface="Century Schoolbook" pitchFamily="18" charset="0"/>
              </a:rPr>
              <a:t>                                                                                    </a:t>
            </a:r>
          </a:p>
          <a:p>
            <a:pPr algn="r"/>
            <a:r>
              <a:rPr lang="ru-RU" sz="4800" b="1" dirty="0" smtClean="0">
                <a:latin typeface="Century Schoolbook" pitchFamily="18" charset="0"/>
              </a:rPr>
              <a:t>                                                                                    </a:t>
            </a:r>
            <a:endParaRPr lang="ru-RU" sz="16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-142908" y="428604"/>
            <a:ext cx="9072626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dirty="0" smtClean="0">
                <a:latin typeface="Arial" charset="0"/>
              </a:rPr>
              <a:t> </a:t>
            </a:r>
            <a:r>
              <a:rPr lang="ru-RU" sz="1600" b="1" dirty="0" smtClean="0">
                <a:solidFill>
                  <a:schemeClr val="accent1">
                    <a:lumMod val="75000"/>
                  </a:schemeClr>
                </a:solidFill>
                <a:latin typeface="Century Schoolbook" pitchFamily="18" charset="0"/>
              </a:rPr>
              <a:t>Муниципальное  </a:t>
            </a:r>
            <a:r>
              <a:rPr lang="ru-RU" sz="1600" b="1" dirty="0" smtClean="0">
                <a:solidFill>
                  <a:schemeClr val="accent1">
                    <a:lumMod val="75000"/>
                  </a:schemeClr>
                </a:solidFill>
                <a:latin typeface="Century Schoolbook" pitchFamily="18" charset="0"/>
              </a:rPr>
              <a:t>автоном</a:t>
            </a:r>
            <a:r>
              <a:rPr lang="ru-RU" sz="1600" b="1" dirty="0" smtClean="0">
                <a:solidFill>
                  <a:schemeClr val="accent1">
                    <a:lumMod val="75000"/>
                  </a:schemeClr>
                </a:solidFill>
                <a:latin typeface="Century Schoolbook" pitchFamily="18" charset="0"/>
              </a:rPr>
              <a:t>ное </a:t>
            </a:r>
            <a:r>
              <a:rPr lang="ru-RU" sz="1600" b="1" dirty="0" smtClean="0">
                <a:solidFill>
                  <a:schemeClr val="accent1">
                    <a:lumMod val="75000"/>
                  </a:schemeClr>
                </a:solidFill>
                <a:latin typeface="Century Schoolbook" pitchFamily="18" charset="0"/>
              </a:rPr>
              <a:t>общеобразовательное учреждение</a:t>
            </a:r>
          </a:p>
          <a:p>
            <a:pPr algn="ctr"/>
            <a:r>
              <a:rPr lang="ru-RU" sz="1600" b="1" dirty="0" smtClean="0">
                <a:solidFill>
                  <a:schemeClr val="accent1">
                    <a:lumMod val="75000"/>
                  </a:schemeClr>
                </a:solidFill>
                <a:latin typeface="Century Schoolbook" pitchFamily="18" charset="0"/>
              </a:rPr>
              <a:t> средняя общеобразовательная школа </a:t>
            </a:r>
            <a:r>
              <a:rPr lang="ru-RU" sz="1600" b="1" dirty="0" smtClean="0">
                <a:solidFill>
                  <a:schemeClr val="accent1">
                    <a:lumMod val="75000"/>
                  </a:schemeClr>
                </a:solidFill>
                <a:latin typeface="Century Schoolbook" pitchFamily="18" charset="0"/>
              </a:rPr>
              <a:t>села </a:t>
            </a:r>
            <a:r>
              <a:rPr lang="ru-RU" sz="1600" b="1" dirty="0" err="1" smtClean="0">
                <a:solidFill>
                  <a:schemeClr val="accent1">
                    <a:lumMod val="75000"/>
                  </a:schemeClr>
                </a:solidFill>
                <a:latin typeface="Century Schoolbook" pitchFamily="18" charset="0"/>
              </a:rPr>
              <a:t>Новиковки</a:t>
            </a:r>
            <a:r>
              <a:rPr lang="ru-RU" sz="1600" b="1" dirty="0" smtClean="0">
                <a:solidFill>
                  <a:schemeClr val="accent1">
                    <a:lumMod val="75000"/>
                  </a:schemeClr>
                </a:solidFill>
                <a:latin typeface="Century Schoolbook" pitchFamily="18" charset="0"/>
              </a:rPr>
              <a:t> </a:t>
            </a:r>
            <a:endParaRPr lang="ru-RU" sz="1600" b="1" dirty="0" smtClean="0">
              <a:solidFill>
                <a:schemeClr val="accent1">
                  <a:lumMod val="75000"/>
                </a:schemeClr>
              </a:solidFill>
              <a:latin typeface="Century Schoolbook" pitchFamily="18" charset="0"/>
            </a:endParaRPr>
          </a:p>
          <a:p>
            <a:pPr algn="ctr"/>
            <a:r>
              <a:rPr lang="ru-RU" sz="1600" b="1" dirty="0" smtClean="0">
                <a:solidFill>
                  <a:schemeClr val="accent1">
                    <a:lumMod val="75000"/>
                  </a:schemeClr>
                </a:solidFill>
                <a:latin typeface="Century Schoolbook" pitchFamily="18" charset="0"/>
              </a:rPr>
              <a:t> Асиновского района Томской области</a:t>
            </a:r>
            <a:endParaRPr lang="ru-RU" sz="16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827584" y="1772816"/>
            <a:ext cx="784887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Проект  «Финансовая грамотность среди школьников»</a:t>
            </a:r>
            <a:endParaRPr lang="ru-RU" sz="2400" dirty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9" name="Рисунок 8" descr="F:\12312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2420888"/>
            <a:ext cx="6264696" cy="424847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3 этап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Практическая часть :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2800" b="1" dirty="0" smtClean="0"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Работа в парах:</a:t>
            </a:r>
          </a:p>
          <a:p>
            <a:r>
              <a:rPr lang="ru-RU" sz="2800" b="1" dirty="0" smtClean="0"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рассматривание монет на картинках</a:t>
            </a:r>
          </a:p>
          <a:p>
            <a:r>
              <a:rPr lang="ru-RU" sz="2800" b="1" dirty="0" smtClean="0"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 найти соответствие монеты со словом (аверс, реверс, гурт, номинал, легенда)</a:t>
            </a:r>
          </a:p>
          <a:p>
            <a:pPr marL="514350" indent="-514350">
              <a:buNone/>
            </a:pPr>
            <a:r>
              <a:rPr lang="ru-RU" sz="2800" b="1" dirty="0" smtClean="0"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2. Продолжи фразу:</a:t>
            </a:r>
          </a:p>
          <a:p>
            <a:pPr marL="514350" indent="-514350">
              <a:buNone/>
            </a:pPr>
            <a:r>
              <a:rPr lang="ru-RU" sz="2800" b="1" i="1" dirty="0" smtClean="0"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«Я могу купить за деньги…»</a:t>
            </a:r>
          </a:p>
          <a:p>
            <a:pPr marL="514350" indent="-514350">
              <a:buNone/>
            </a:pPr>
            <a:r>
              <a:rPr lang="ru-RU" sz="2800" b="1" i="1" dirty="0" smtClean="0"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«Я не могу купить за деньги…»</a:t>
            </a:r>
          </a:p>
          <a:p>
            <a:pPr marL="514350" indent="-514350">
              <a:buNone/>
            </a:pPr>
            <a:r>
              <a:rPr lang="ru-RU" sz="2800" b="1" dirty="0" smtClean="0"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3.Разминка «Пальчиковая гимнастика»</a:t>
            </a:r>
          </a:p>
          <a:p>
            <a:pPr>
              <a:buNone/>
            </a:pPr>
            <a:endParaRPr lang="ru-RU" b="1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 descr="ФИНАНСОВАЯ ГРАМОТНОСТЬ — МБОУ СШ № 2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4048" y="188640"/>
            <a:ext cx="3528392" cy="244827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4 этап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Закрепление и обобщение изученного материала: </a:t>
            </a:r>
          </a:p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Викторина</a:t>
            </a:r>
            <a:r>
              <a:rPr lang="ru-RU" dirty="0" smtClean="0"/>
              <a:t> </a:t>
            </a:r>
            <a:endParaRPr lang="ru-RU" dirty="0"/>
          </a:p>
        </p:txBody>
      </p:sp>
      <p:pic>
        <p:nvPicPr>
          <p:cNvPr id="4" name="Рисунок 3" descr="Финансовая грамотность - Центр развития ребёнка — детский сад «Улыбка»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3728" y="2564904"/>
            <a:ext cx="5940425" cy="410445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5 этап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Рефлексия:</a:t>
            </a:r>
          </a:p>
          <a:p>
            <a:pPr>
              <a:buNone/>
            </a:pP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Я узнал…..</a:t>
            </a:r>
          </a:p>
          <a:p>
            <a:pPr>
              <a:buNone/>
            </a:pP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Я научился…</a:t>
            </a:r>
          </a:p>
          <a:p>
            <a:pPr>
              <a:buNone/>
            </a:pP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Мне понравилось…</a:t>
            </a:r>
          </a:p>
          <a:p>
            <a:pPr>
              <a:buNone/>
            </a:pP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Я бы хотел… </a:t>
            </a:r>
          </a:p>
          <a:p>
            <a:pPr>
              <a:buNone/>
            </a:pP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Новые знания мне пригодятся…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Рисунок 3" descr="Финансовая грамотность детей: то, чему не учат в школе - Полезная ...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3968" y="260648"/>
            <a:ext cx="4387969" cy="396044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51520" y="548680"/>
            <a:ext cx="7929618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ru-RU" sz="2800" b="1" cap="none" spc="0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1">
                    <a:lumMod val="5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 </a:t>
            </a:r>
            <a:endParaRPr lang="ru-RU" sz="2800" b="1" cap="none" spc="0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1">
                  <a:lumMod val="5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755577" y="1628800"/>
            <a:ext cx="6912768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marL="0" lvl="1">
              <a:buFont typeface="Arial" pitchFamily="34" charset="0"/>
              <a:buChar char="•"/>
            </a:pPr>
            <a:endParaRPr lang="ru-RU" sz="2400" dirty="0" smtClean="0">
              <a:solidFill>
                <a:schemeClr val="accent1">
                  <a:lumMod val="50000"/>
                </a:schemeClr>
              </a:solidFill>
            </a:endParaRPr>
          </a:p>
          <a:p>
            <a:pPr>
              <a:buFont typeface="Arial" pitchFamily="34" charset="0"/>
              <a:buChar char="•"/>
            </a:pPr>
            <a:endParaRPr lang="ru-RU" sz="24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>
              <a:buFont typeface="Arial" pitchFamily="34" charset="0"/>
              <a:buChar char="•"/>
            </a:pPr>
            <a:endParaRPr lang="ru-RU" sz="2400" b="1" dirty="0" smtClean="0">
              <a:ln/>
              <a:solidFill>
                <a:schemeClr val="accent1">
                  <a:lumMod val="50000"/>
                </a:schemeClr>
              </a:solidFill>
            </a:endParaRPr>
          </a:p>
          <a:p>
            <a:pPr lvl="8">
              <a:buFont typeface="Arial" pitchFamily="34" charset="0"/>
              <a:buChar char="•"/>
            </a:pPr>
            <a:endParaRPr lang="ru-RU" sz="2400" b="1" dirty="0" smtClean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4479634" y="2967335"/>
            <a:ext cx="18473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/>
            </a:scene3d>
            <a:sp3d contourW="19050" prstMaterial="clear">
              <a:bevelT w="50800" h="50800"/>
              <a:contourClr>
                <a:schemeClr val="accent5">
                  <a:tint val="70000"/>
                  <a:satMod val="180000"/>
                  <a:alpha val="70000"/>
                </a:schemeClr>
              </a:contourClr>
            </a:sp3d>
          </a:bodyPr>
          <a:lstStyle/>
          <a:p>
            <a:pPr algn="ctr"/>
            <a:endParaRPr lang="ru-RU" sz="5400" b="1" cap="none" spc="0" dirty="0">
              <a:ln/>
              <a:solidFill>
                <a:schemeClr val="accent5">
                  <a:tint val="50000"/>
                  <a:satMod val="180000"/>
                </a:schemeClr>
              </a:solidFill>
              <a:effectLst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500034" y="500042"/>
            <a:ext cx="8215370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ru-RU" sz="2800" b="1" dirty="0" smtClean="0">
                <a:ln w="1905"/>
                <a:solidFill>
                  <a:schemeClr val="accent1">
                    <a:lumMod val="7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Источники:</a:t>
            </a:r>
            <a:endParaRPr lang="ru-RU" sz="2800" b="1" dirty="0">
              <a:ln w="1905"/>
              <a:solidFill>
                <a:schemeClr val="accent1">
                  <a:lumMod val="75000"/>
                </a:schemeClr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467544" y="1484784"/>
            <a:ext cx="8280920" cy="50895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lnSpc>
                <a:spcPct val="107000"/>
              </a:lnSpc>
              <a:spcAft>
                <a:spcPts val="800"/>
              </a:spcAft>
              <a:buAutoNum type="arabicPeriod"/>
            </a:pP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Финансовая грамотность. </a:t>
            </a:r>
            <a:r>
              <a:rPr lang="ru-RU" b="1" dirty="0" err="1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Корлюгова</a:t>
            </a: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Ю.Н.  Учебная программа 2-4 классы. </a:t>
            </a:r>
            <a:r>
              <a:rPr lang="ru-RU" b="1" dirty="0" err="1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М.:Вита</a:t>
            </a: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–Пресс, 2014г.</a:t>
            </a:r>
          </a:p>
          <a:p>
            <a:pPr marL="457200" indent="-457200">
              <a:lnSpc>
                <a:spcPct val="107000"/>
              </a:lnSpc>
              <a:spcAft>
                <a:spcPts val="800"/>
              </a:spcAft>
              <a:buFontTx/>
              <a:buAutoNum type="arabicPeriod"/>
            </a:pP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Финансовая грамотность: методические рекомендации для учителя.2-4 классы. </a:t>
            </a:r>
            <a:r>
              <a:rPr lang="ru-RU" b="1" dirty="0" err="1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Корлюгова</a:t>
            </a: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Ю.Н. </a:t>
            </a:r>
            <a:r>
              <a:rPr lang="ru-RU" b="1" dirty="0" err="1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М.:Вита</a:t>
            </a: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–Пресс, 2014г.</a:t>
            </a:r>
          </a:p>
          <a:p>
            <a:pPr marL="457200" indent="-457200">
              <a:lnSpc>
                <a:spcPct val="107000"/>
              </a:lnSpc>
              <a:spcAft>
                <a:spcPts val="800"/>
              </a:spcAft>
              <a:buFontTx/>
              <a:buAutoNum type="arabicPeriod"/>
            </a:pP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Финансовая грамотность: методические рекомендации для родителей.2-4 классы. </a:t>
            </a:r>
            <a:r>
              <a:rPr lang="ru-RU" b="1" dirty="0" err="1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Корлюгова</a:t>
            </a: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Ю.Н. </a:t>
            </a:r>
            <a:r>
              <a:rPr lang="ru-RU" b="1" dirty="0" err="1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М.:Вита</a:t>
            </a: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–Пресс, 2014г.</a:t>
            </a:r>
          </a:p>
          <a:p>
            <a:pPr lvl="0"/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4.     </a:t>
            </a:r>
            <a:r>
              <a:rPr lang="ru-RU" b="1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Т.Ю.Целоусова</a:t>
            </a: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, Т.В.Максимова. Поурочные разработки по курсу «Окружающий мир. 3 класс». М.: «ВАКО», 2004, 320 С. – (В помощь школьному учителю)</a:t>
            </a:r>
          </a:p>
          <a:p>
            <a:pPr lvl="0"/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5.     Дифференцированный подход к младшим школьникам в процессе обучения: сб. </a:t>
            </a:r>
            <a:r>
              <a:rPr lang="ru-RU" b="1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ст.\</a:t>
            </a: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[отв. Ред. Н.Н.Деменева ); НИРО. – Н.Новгород: Нижегородский гуманитарный центр, 2007.-199с.</a:t>
            </a:r>
          </a:p>
          <a:p>
            <a:pPr marL="457200" indent="-457200">
              <a:lnSpc>
                <a:spcPct val="107000"/>
              </a:lnSpc>
              <a:spcAft>
                <a:spcPts val="800"/>
              </a:spcAft>
              <a:buFontTx/>
              <a:buAutoNum type="arabicPeriod"/>
            </a:pPr>
            <a:endParaRPr lang="ru-RU" b="1" u="sng" dirty="0" smtClean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ru-RU" b="1" u="sng" dirty="0" smtClean="0">
                <a:solidFill>
                  <a:schemeClr val="accent1">
                    <a:lumMod val="75000"/>
                  </a:schemeClr>
                </a:solidFill>
                <a:hlinkClick r:id="rId2"/>
              </a:rPr>
              <a:t>6.     https://youtu.be/mnQYlFcSmpQ</a:t>
            </a: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</a:rPr>
              <a:t>)</a:t>
            </a:r>
            <a:endParaRPr lang="ru-RU" dirty="0" smtClean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ru-RU" b="1" u="sng" dirty="0" smtClean="0">
                <a:solidFill>
                  <a:schemeClr val="accent1">
                    <a:lumMod val="75000"/>
                  </a:schemeClr>
                </a:solidFill>
                <a:hlinkClick r:id="rId3"/>
              </a:rPr>
              <a:t>7      https://youtu.be/YAiNHMQT8-A</a:t>
            </a:r>
            <a:endParaRPr lang="ru-RU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457200" indent="-457200">
              <a:lnSpc>
                <a:spcPct val="107000"/>
              </a:lnSpc>
              <a:spcAft>
                <a:spcPts val="800"/>
              </a:spcAft>
              <a:buFontTx/>
              <a:buAutoNum type="arabicPeriod"/>
            </a:pPr>
            <a:endParaRPr lang="ru-RU" b="1" u="sng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Содержимое 5"/>
          <p:cNvSpPr>
            <a:spLocks noGrp="1"/>
          </p:cNvSpPr>
          <p:nvPr>
            <p:ph idx="1"/>
          </p:nvPr>
        </p:nvSpPr>
        <p:spPr>
          <a:xfrm>
            <a:off x="0" y="500042"/>
            <a:ext cx="8686800" cy="5881286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Цель проекта: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создание методической разработки внеурочного занятия по теме «Деньги, деньги, деньги….»</a:t>
            </a:r>
          </a:p>
          <a:p>
            <a:pPr marL="0" indent="0" algn="ctr">
              <a:buNone/>
            </a:pP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Задачи проекта: </a:t>
            </a:r>
            <a:endPara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изучить методические рекомендации по разделу «Деньги»</a:t>
            </a:r>
          </a:p>
          <a:p>
            <a:pPr lvl="0" algn="just"/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сконструировать модель мини-проекта</a:t>
            </a:r>
          </a:p>
          <a:p>
            <a:pPr lvl="0" algn="just"/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разработать технологическую карту мероприятия</a:t>
            </a:r>
          </a:p>
          <a:p>
            <a:pPr lvl="0" algn="just"/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подобрать ресурсы для проведения занятия.</a:t>
            </a:r>
          </a:p>
          <a:p>
            <a:pPr>
              <a:buNone/>
            </a:pPr>
            <a:endParaRPr lang="ru-RU" sz="2800" dirty="0" smtClean="0"/>
          </a:p>
          <a:p>
            <a:pPr>
              <a:lnSpc>
                <a:spcPct val="170000"/>
              </a:lnSpc>
            </a:pPr>
            <a:endParaRPr lang="ru-RU" sz="2800" b="1" dirty="0" smtClean="0">
              <a:solidFill>
                <a:schemeClr val="accent1">
                  <a:lumMod val="50000"/>
                </a:schemeClr>
              </a:solidFill>
              <a:latin typeface="Arial" charset="0"/>
            </a:endParaRPr>
          </a:p>
          <a:p>
            <a:pPr>
              <a:lnSpc>
                <a:spcPct val="170000"/>
              </a:lnSpc>
            </a:pPr>
            <a:endParaRPr lang="ru-RU" sz="2800" dirty="0" smtClean="0">
              <a:solidFill>
                <a:schemeClr val="accent1">
                  <a:lumMod val="50000"/>
                </a:schemeClr>
              </a:solidFill>
              <a:latin typeface="Arial" charset="0"/>
            </a:endParaRPr>
          </a:p>
          <a:p>
            <a:pPr>
              <a:lnSpc>
                <a:spcPct val="170000"/>
              </a:lnSpc>
            </a:pPr>
            <a:endParaRPr lang="ru-RU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27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Характеристика методической разработки:</a:t>
            </a:r>
            <a:r>
              <a:rPr lang="ru-RU" b="1" u="sng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b="1" u="sng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33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Наименование: </a:t>
            </a:r>
            <a:r>
              <a:rPr lang="ru-RU" sz="33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внеурочное занятие для учащихся 2 класса на тему: «Деньги,  деньги,  деньги…».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33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Тип занятия: </a:t>
            </a:r>
            <a:r>
              <a:rPr lang="ru-RU" sz="33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урок открытия новых знаний, обретения новых умений и навыков.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33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Форма проведения занятия:  </a:t>
            </a:r>
            <a:r>
              <a:rPr lang="ru-RU" sz="33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беседа-практикум</a:t>
            </a:r>
            <a:endParaRPr lang="ru-RU" sz="33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33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Место занятия в логике реализации курса: </a:t>
            </a:r>
            <a:r>
              <a:rPr lang="ru-RU" sz="33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разделе «Деньги» для учащихся 2 класса, данное занятие является первым.</a:t>
            </a:r>
          </a:p>
          <a:p>
            <a:endParaRPr lang="ru-RU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Планируемые результаты</a:t>
            </a:r>
            <a:r>
              <a:rPr lang="ru-RU" b="1" u="sng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b="1" u="sng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1554162"/>
            <a:ext cx="8740080" cy="5115198"/>
          </a:xfrm>
        </p:spPr>
        <p:txBody>
          <a:bodyPr>
            <a:normAutofit fontScale="25000" lnSpcReduction="20000"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112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Личностные</a:t>
            </a:r>
            <a:r>
              <a:rPr lang="ru-RU" sz="1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овладение начальными навыками адаптации в мире финансовых отношений;</a:t>
            </a:r>
            <a:br>
              <a:rPr lang="ru-RU" sz="1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развитие навыков сотрудничества со взрослыми и сверстниками в разных игровых и реальных экономических ситуациях;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1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формирование мотивации на бережное отношение к материальным и духовным ценностям.</a:t>
            </a:r>
            <a:endParaRPr lang="ru-RU" sz="11200" b="1" u="sng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9600" b="1" u="sng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Метапредметные</a:t>
            </a:r>
            <a:r>
              <a:rPr lang="ru-RU" sz="9600" b="1" u="sng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</a:p>
          <a:p>
            <a:r>
              <a:rPr lang="ru-RU" sz="9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регулятивные:</a:t>
            </a:r>
            <a:endParaRPr lang="ru-RU" sz="9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9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понимать и принимать учебную задачу;</a:t>
            </a:r>
          </a:p>
          <a:p>
            <a:r>
              <a:rPr lang="ru-RU" sz="9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проявление познавательной и творческой инициативы;</a:t>
            </a:r>
          </a:p>
          <a:p>
            <a:r>
              <a:rPr lang="ru-RU" sz="9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коммуникативные:</a:t>
            </a:r>
            <a:endParaRPr lang="ru-RU" sz="9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9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умение слушать собеседника и вести диалог;</a:t>
            </a:r>
          </a:p>
          <a:p>
            <a:r>
              <a:rPr lang="ru-RU" sz="9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умение признавать возможность существования различных точек зрения и права каждого иметь свою;</a:t>
            </a:r>
          </a:p>
          <a:p>
            <a:r>
              <a:rPr lang="ru-RU" sz="9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умение излагать своё мнение и аргументировать свою точку зрения и оценку событий;</a:t>
            </a:r>
          </a:p>
          <a:p>
            <a:r>
              <a:rPr lang="ru-RU" sz="9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включаться в диалог с учителем и сверстниками в коллективное обсуждение проблем;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ru-RU" sz="1100" b="1" u="sng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sz="23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Познавательные:</a:t>
            </a:r>
            <a:endParaRPr lang="ru-RU" sz="2300" u="sng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освоение способов решения проблем творческого и поискового характера;</a:t>
            </a:r>
          </a:p>
          <a:p>
            <a:r>
              <a:rPr lang="ru-RU" sz="2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выполнять мыслительные операции анализа и синтеза, делать умозаключение по результату исследования.</a:t>
            </a:r>
          </a:p>
          <a:p>
            <a:r>
              <a:rPr lang="ru-RU" sz="2300" b="1" u="sng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</a:rPr>
              <a:t>Предметные</a:t>
            </a:r>
            <a:endParaRPr lang="ru-RU" sz="2300" u="sng" dirty="0" smtClean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  <a:p>
            <a:pPr marL="228600" algn="just">
              <a:buFont typeface="Arial" panose="020B0604020202020204" pitchFamily="34" charset="0"/>
              <a:buChar char="•"/>
            </a:pPr>
            <a:r>
              <a:rPr lang="ru-RU" sz="23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</a:rPr>
              <a:t>содействовать усвоению понятия «деньги», развитию представлений учащихся о товарно-денежных отношениях;</a:t>
            </a:r>
            <a:endParaRPr lang="ru-RU" sz="2300" dirty="0" smtClean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  <a:p>
            <a:pPr marL="228600" algn="just">
              <a:buFont typeface="Arial" panose="020B0604020202020204" pitchFamily="34" charset="0"/>
              <a:buChar char="•"/>
            </a:pPr>
            <a:r>
              <a:rPr lang="ru-RU" sz="23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</a:rPr>
              <a:t>о функциях денег в жизни человека;</a:t>
            </a:r>
            <a:endParaRPr lang="ru-RU" sz="2300" dirty="0" smtClean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  <a:p>
            <a:pPr marL="228600" algn="just">
              <a:buFont typeface="Arial" panose="020B0604020202020204" pitchFamily="34" charset="0"/>
              <a:buChar char="•"/>
            </a:pPr>
            <a:r>
              <a:rPr lang="ru-RU" sz="23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</a:rPr>
              <a:t>познакомить учащихся с видами денег, их характерными особенностями, путями появления у людей;</a:t>
            </a:r>
            <a:endParaRPr lang="ru-RU" sz="2300" dirty="0" smtClean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  <a:p>
            <a:pPr marL="228600" algn="just">
              <a:buFont typeface="Arial" panose="020B0604020202020204" pitchFamily="34" charset="0"/>
              <a:buChar char="•"/>
            </a:pPr>
            <a:r>
              <a:rPr lang="ru-RU" sz="23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</a:rPr>
              <a:t>в результате практических действий и наблюдений разгадывать  викторины.</a:t>
            </a:r>
            <a:endParaRPr lang="ru-RU" sz="2300" dirty="0" smtClean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  <a:p>
            <a:endParaRPr lang="ru-RU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b="1" u="sng" dirty="0" err="1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Использумые</a:t>
            </a:r>
            <a:r>
              <a:rPr lang="ru-RU" sz="2800" b="1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sz="2800" b="1" dirty="0">
              <a:solidFill>
                <a:schemeClr val="tx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sz="28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Технологии:  </a:t>
            </a:r>
            <a:r>
              <a:rPr lang="ru-RU" sz="2800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системно-деятельностный</a:t>
            </a:r>
            <a:r>
              <a:rPr lang="ru-RU" sz="28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подход, ИКТ, </a:t>
            </a:r>
            <a:r>
              <a:rPr lang="ru-RU" sz="2800" u="sng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т</a:t>
            </a:r>
            <a:r>
              <a:rPr lang="ru-RU" sz="28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ехнология развивающего обучения, </a:t>
            </a:r>
            <a:r>
              <a:rPr lang="ru-RU" sz="2800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здоровьесберегающие</a:t>
            </a:r>
            <a:r>
              <a:rPr lang="ru-RU" sz="28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технологии</a:t>
            </a:r>
          </a:p>
          <a:p>
            <a:pPr>
              <a:buNone/>
            </a:pPr>
            <a:r>
              <a:rPr lang="ru-RU" sz="28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Методы: </a:t>
            </a:r>
            <a:r>
              <a:rPr lang="ru-RU" sz="28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проблемный, словесный, наглядный, практический </a:t>
            </a:r>
            <a:endParaRPr lang="ru-RU" sz="2800" dirty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Рисунок 3" descr="Школа финансовой грамотности «Маленький миллионер». Что нужно ...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11960" y="3501008"/>
            <a:ext cx="4320480" cy="316835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1 этап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1554162"/>
            <a:ext cx="8686800" cy="5115198"/>
          </a:xfrm>
        </p:spPr>
        <p:txBody>
          <a:bodyPr>
            <a:norm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28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Организационный момент (приветствие детей, психологический настрой, проверка готовности к уроку )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28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Актуализация знаний (просмотр фрагмента мультфильма «Муха –Цокотуха)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28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Постановка целей и задач занятия. Мотивация учебной деятельности обучающихся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2 этап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sz="2800" b="1" u="sng" dirty="0" smtClean="0">
                <a:latin typeface="Times New Roman" pitchFamily="18" charset="0"/>
                <a:cs typeface="Times New Roman" pitchFamily="18" charset="0"/>
              </a:rPr>
              <a:t>Освоение нового материала: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игра «Менялы;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просмотр видеоролика;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 устный журнал:</a:t>
            </a:r>
          </a:p>
          <a:p>
            <a:pPr marL="514350" indent="-514350"/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>История появления денег</a:t>
            </a:r>
          </a:p>
          <a:p>
            <a:pPr marL="514350" indent="-514350"/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>Русские деньги</a:t>
            </a:r>
          </a:p>
          <a:p>
            <a:pPr marL="514350" indent="-514350"/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>Нумизматика</a:t>
            </a:r>
          </a:p>
          <a:p>
            <a:pPr marL="514350" indent="-514350"/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>Национальные денежные единицы</a:t>
            </a:r>
          </a:p>
          <a:p>
            <a:endParaRPr lang="ru-RU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937</TotalTime>
  <Words>593</Words>
  <Application>Microsoft Office PowerPoint</Application>
  <PresentationFormat>Экран (4:3)</PresentationFormat>
  <Paragraphs>109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Трек</vt:lpstr>
      <vt:lpstr>Презентация PowerPoint</vt:lpstr>
      <vt:lpstr>Презентация PowerPoint</vt:lpstr>
      <vt:lpstr>Характеристика методической разработки: </vt:lpstr>
      <vt:lpstr>Планируемые результаты </vt:lpstr>
      <vt:lpstr>Презентация PowerPoint</vt:lpstr>
      <vt:lpstr>Презентация PowerPoint</vt:lpstr>
      <vt:lpstr>Использумые:</vt:lpstr>
      <vt:lpstr>1 этап </vt:lpstr>
      <vt:lpstr>2 этап</vt:lpstr>
      <vt:lpstr>3 этап </vt:lpstr>
      <vt:lpstr>4 этап</vt:lpstr>
      <vt:lpstr>5 этап</vt:lpstr>
      <vt:lpstr>Презентация PowerPoint</vt:lpstr>
    </vt:vector>
  </TitlesOfParts>
  <Company>Acer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Valued Acer Customer</dc:creator>
  <cp:lastModifiedBy>Новиковская школа</cp:lastModifiedBy>
  <cp:revision>119</cp:revision>
  <dcterms:created xsi:type="dcterms:W3CDTF">2011-02-17T09:31:42Z</dcterms:created>
  <dcterms:modified xsi:type="dcterms:W3CDTF">2021-11-11T03:12:38Z</dcterms:modified>
</cp:coreProperties>
</file>